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ECF"/>
          </a:solidFill>
        </a:fill>
      </a:tcStyle>
    </a:wholeTbl>
    <a:band2H>
      <a:tcTxStyle/>
      <a:tcStyle>
        <a:tcBdr/>
        <a:fill>
          <a:solidFill>
            <a:srgbClr val="EEF6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4" d="100"/>
          <a:sy n="34"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image" Target="../media/image22.png"/><Relationship Id="rId1" Type="http://schemas.openxmlformats.org/officeDocument/2006/relationships/image" Target="../media/image21.png"/></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image" Target="../media/image30.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1"/>
      <c:hPercent val="56"/>
      <c:rotY val="2"/>
      <c:depthPercent val="5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79659599999999997"/>
        </c:manualLayout>
      </c:layout>
      <c:bar3DChart>
        <c:barDir val="col"/>
        <c:grouping val="clustered"/>
        <c:varyColors val="0"/>
        <c:ser>
          <c:idx val="0"/>
          <c:order val="0"/>
          <c:tx>
            <c:strRef>
              <c:f>Sheet1!$A$2</c:f>
              <c:strCache>
                <c:ptCount val="1"/>
                <c:pt idx="0">
                  <c:v>2013</c:v>
                </c:pt>
              </c:strCache>
            </c:strRef>
          </c:tx>
          <c:spPr>
            <a:solidFill>
              <a:srgbClr val="32642C"/>
            </a:solidFill>
            <a:ln w="12700" cap="flat">
              <a:noFill/>
              <a:miter lim="400000"/>
            </a:ln>
            <a:effectLst/>
            <a:sp3d prstMaterial="matte"/>
          </c:spPr>
          <c:invertIfNegative val="0"/>
          <c:dLbls>
            <c:numFmt formatCode="0.##&quot;%&quot;" sourceLinked="0"/>
            <c:spPr>
              <a:noFill/>
              <a:ln>
                <a:noFill/>
              </a:ln>
              <a:effectLst/>
            </c:spPr>
            <c:txPr>
              <a:bodyPr/>
              <a:lstStyle/>
              <a:p>
                <a:pPr>
                  <a:defRPr sz="24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Sheet1!$B$2:$B$2</c:f>
              <c:numCache>
                <c:formatCode>General</c:formatCode>
                <c:ptCount val="1"/>
                <c:pt idx="0">
                  <c:v>31.4</c:v>
                </c:pt>
              </c:numCache>
            </c:numRef>
          </c:val>
          <c:extLst>
            <c:ext xmlns:c16="http://schemas.microsoft.com/office/drawing/2014/chart" uri="{C3380CC4-5D6E-409C-BE32-E72D297353CC}">
              <c16:uniqueId val="{00000000-90CA-44B2-8E2A-5DE16EEDBDDB}"/>
            </c:ext>
          </c:extLst>
        </c:ser>
        <c:ser>
          <c:idx val="1"/>
          <c:order val="1"/>
          <c:tx>
            <c:strRef>
              <c:f>Sheet1!$A$3</c:f>
              <c:strCache>
                <c:ptCount val="1"/>
                <c:pt idx="0">
                  <c:v>2015</c:v>
                </c:pt>
              </c:strCache>
            </c:strRef>
          </c:tx>
          <c:spPr>
            <a:solidFill>
              <a:srgbClr val="92B976"/>
            </a:solidFill>
            <a:ln w="12700" cap="flat">
              <a:noFill/>
              <a:miter lim="400000"/>
            </a:ln>
            <a:effectLst/>
            <a:sp3d prstMaterial="matte"/>
          </c:spPr>
          <c:invertIfNegative val="0"/>
          <c:dLbls>
            <c:numFmt formatCode="0.##&quot;%&quot;" sourceLinked="0"/>
            <c:spPr>
              <a:noFill/>
              <a:ln>
                <a:noFill/>
              </a:ln>
              <a:effectLst/>
            </c:spPr>
            <c:txPr>
              <a:bodyPr/>
              <a:lstStyle/>
              <a:p>
                <a:pPr>
                  <a:defRPr sz="24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Sheet1!$B$3:$B$3</c:f>
              <c:numCache>
                <c:formatCode>General</c:formatCode>
                <c:ptCount val="1"/>
                <c:pt idx="0">
                  <c:v>53.3</c:v>
                </c:pt>
              </c:numCache>
            </c:numRef>
          </c:val>
          <c:extLst>
            <c:ext xmlns:c16="http://schemas.microsoft.com/office/drawing/2014/chart" uri="{C3380CC4-5D6E-409C-BE32-E72D297353CC}">
              <c16:uniqueId val="{00000001-90CA-44B2-8E2A-5DE16EEDBDDB}"/>
            </c:ext>
          </c:extLst>
        </c:ser>
        <c:ser>
          <c:idx val="2"/>
          <c:order val="2"/>
          <c:tx>
            <c:strRef>
              <c:f>Sheet1!$A$4</c:f>
              <c:strCache>
                <c:ptCount val="1"/>
                <c:pt idx="0">
                  <c:v>2025F</c:v>
                </c:pt>
              </c:strCache>
            </c:strRef>
          </c:tx>
          <c:spPr>
            <a:solidFill>
              <a:srgbClr val="112D16"/>
            </a:solidFill>
            <a:ln w="12700" cap="flat">
              <a:noFill/>
              <a:miter lim="400000"/>
            </a:ln>
            <a:effectLst/>
            <a:sp3d prstMaterial="matte"/>
          </c:spPr>
          <c:invertIfNegative val="0"/>
          <c:dLbls>
            <c:numFmt formatCode="0.##&quot;%&quot;" sourceLinked="0"/>
            <c:spPr>
              <a:noFill/>
              <a:ln>
                <a:noFill/>
              </a:ln>
              <a:effectLst/>
            </c:spPr>
            <c:txPr>
              <a:bodyPr/>
              <a:lstStyle/>
              <a:p>
                <a:pPr>
                  <a:defRPr sz="24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Sheet1!$B$1:$B$1</c:f>
              <c:strCache>
                <c:ptCount val="1"/>
              </c:strCache>
            </c:strRef>
          </c:cat>
          <c:val>
            <c:numRef>
              <c:f>Sheet1!$B$4:$B$4</c:f>
              <c:numCache>
                <c:formatCode>General</c:formatCode>
                <c:ptCount val="1"/>
                <c:pt idx="0">
                  <c:v>113.8</c:v>
                </c:pt>
              </c:numCache>
            </c:numRef>
          </c:val>
          <c:extLst>
            <c:ext xmlns:c16="http://schemas.microsoft.com/office/drawing/2014/chart" uri="{C3380CC4-5D6E-409C-BE32-E72D297353CC}">
              <c16:uniqueId val="{00000002-90CA-44B2-8E2A-5DE16EEDBDDB}"/>
            </c:ext>
          </c:extLst>
        </c:ser>
        <c:dLbls>
          <c:showLegendKey val="0"/>
          <c:showVal val="0"/>
          <c:showCatName val="0"/>
          <c:showSerName val="0"/>
          <c:showPercent val="0"/>
          <c:showBubbleSize val="0"/>
        </c:dLbls>
        <c:gapWidth val="15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quot;%&quot;" sourceLinked="0"/>
        <c:majorTickMark val="none"/>
        <c:minorTickMark val="none"/>
        <c:tickLblPos val="high"/>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30"/>
        <c:minorUnit val="1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legend>
      <c:legendPos val="b"/>
      <c:layout>
        <c:manualLayout>
          <c:xMode val="edge"/>
          <c:yMode val="edge"/>
          <c:x val="3.7530500000000001E-2"/>
          <c:y val="0.94247700000000001"/>
          <c:w val="0.90268199999999998"/>
          <c:h val="5.7522700000000003E-2"/>
        </c:manualLayout>
      </c:layout>
      <c:overlay val="1"/>
      <c:spPr>
        <a:noFill/>
        <a:ln w="12700" cap="flat">
          <a:noFill/>
          <a:miter lim="400000"/>
        </a:ln>
        <a:effectLst/>
      </c:spPr>
      <c:txPr>
        <a:bodyPr rot="0"/>
        <a:lstStyle/>
        <a:p>
          <a:pPr>
            <a:defRPr sz="2500" b="0" i="0" u="none" strike="noStrike">
              <a:solidFill>
                <a:srgbClr val="000000"/>
              </a:solidFill>
              <a:latin typeface="Calibri"/>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0712299999999999E-2"/>
          <c:y val="4.3557199999999997E-2"/>
          <c:w val="0.97428800000000004"/>
          <c:h val="0.877494"/>
        </c:manualLayout>
      </c:layout>
      <c:barChart>
        <c:barDir val="col"/>
        <c:grouping val="stacked"/>
        <c:varyColors val="0"/>
        <c:ser>
          <c:idx val="0"/>
          <c:order val="0"/>
          <c:tx>
            <c:strRef>
              <c:f>Sheet1!$A$2</c:f>
              <c:strCache>
                <c:ptCount val="1"/>
                <c:pt idx="0">
                  <c:v>Region 1</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cat>
            <c:strRef>
              <c:f>Sheet1!$B$1:$I$1</c:f>
              <c:strCache>
                <c:ptCount val="8"/>
                <c:pt idx="0">
                  <c:v>Chennai</c:v>
                </c:pt>
                <c:pt idx="1">
                  <c:v>Hyderabad</c:v>
                </c:pt>
                <c:pt idx="2">
                  <c:v>Mumbai</c:v>
                </c:pt>
                <c:pt idx="3">
                  <c:v>Kolkata</c:v>
                </c:pt>
                <c:pt idx="4">
                  <c:v>NCR</c:v>
                </c:pt>
                <c:pt idx="5">
                  <c:v>Bengaluru</c:v>
                </c:pt>
                <c:pt idx="6">
                  <c:v>Pune</c:v>
                </c:pt>
                <c:pt idx="7">
                  <c:v>Ahmedabad</c:v>
                </c:pt>
              </c:strCache>
            </c:strRef>
          </c:cat>
          <c:val>
            <c:numRef>
              <c:f>Sheet1!$B$2:$I$2</c:f>
              <c:numCache>
                <c:formatCode>General</c:formatCode>
                <c:ptCount val="8"/>
                <c:pt idx="0">
                  <c:v>0.4</c:v>
                </c:pt>
                <c:pt idx="1">
                  <c:v>0.3</c:v>
                </c:pt>
                <c:pt idx="2">
                  <c:v>0.2</c:v>
                </c:pt>
                <c:pt idx="3">
                  <c:v>0.1</c:v>
                </c:pt>
                <c:pt idx="4">
                  <c:v>0.8</c:v>
                </c:pt>
                <c:pt idx="5">
                  <c:v>0.7</c:v>
                </c:pt>
                <c:pt idx="6">
                  <c:v>0.3</c:v>
                </c:pt>
                <c:pt idx="7">
                  <c:v>0.5</c:v>
                </c:pt>
              </c:numCache>
            </c:numRef>
          </c:val>
          <c:extLst>
            <c:ext xmlns:c16="http://schemas.microsoft.com/office/drawing/2014/chart" uri="{C3380CC4-5D6E-409C-BE32-E72D297353CC}">
              <c16:uniqueId val="{00000000-0C5F-4183-AB2E-530C3A79D9FE}"/>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quot;%&quot;" sourceLinked="0"/>
        <c:majorTickMark val="out"/>
        <c:minorTickMark val="none"/>
        <c:tickLblPos val="none"/>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0531899999999999E-2"/>
          <c:y val="4.3699000000000002E-2"/>
          <c:w val="0.974468"/>
          <c:h val="0.87713600000000003"/>
        </c:manualLayout>
      </c:layout>
      <c:barChart>
        <c:barDir val="col"/>
        <c:grouping val="stacked"/>
        <c:varyColors val="0"/>
        <c:ser>
          <c:idx val="0"/>
          <c:order val="0"/>
          <c:tx>
            <c:strRef>
              <c:f>Sheet1!$A$2</c:f>
              <c:strCache>
                <c:ptCount val="1"/>
                <c:pt idx="0">
                  <c:v>Region 1</c:v>
                </c:pt>
              </c:strCache>
            </c:strRef>
          </c:tx>
          <c:spPr>
            <a:solidFill>
              <a:schemeClr val="accent1"/>
            </a:solidFill>
            <a:ln w="9525" cap="flat">
              <a:solidFill>
                <a:srgbClr val="F9F9F9"/>
              </a:solidFill>
              <a:prstDash val="solid"/>
              <a:round/>
            </a:ln>
            <a:effectLst>
              <a:outerShdw blurRad="38100" dist="20000" dir="5400000" algn="tl">
                <a:srgbClr val="000000">
                  <a:alpha val="38000"/>
                </a:srgbClr>
              </a:outerShdw>
            </a:effectLst>
          </c:spPr>
          <c:invertIfNegative val="0"/>
          <c:cat>
            <c:strRef>
              <c:f>Sheet1!$B$1:$I$1</c:f>
              <c:strCache>
                <c:ptCount val="8"/>
                <c:pt idx="0">
                  <c:v>FY08</c:v>
                </c:pt>
                <c:pt idx="1">
                  <c:v>FY09</c:v>
                </c:pt>
                <c:pt idx="2">
                  <c:v>FY10</c:v>
                </c:pt>
                <c:pt idx="3">
                  <c:v>FY11</c:v>
                </c:pt>
                <c:pt idx="4">
                  <c:v>FY13</c:v>
                </c:pt>
                <c:pt idx="5">
                  <c:v>FY15</c:v>
                </c:pt>
                <c:pt idx="6">
                  <c:v>FY20E</c:v>
                </c:pt>
                <c:pt idx="7">
                  <c:v>FY28E</c:v>
                </c:pt>
              </c:strCache>
            </c:strRef>
          </c:cat>
          <c:val>
            <c:numRef>
              <c:f>Sheet1!$B$2:$I$2</c:f>
              <c:numCache>
                <c:formatCode>General</c:formatCode>
                <c:ptCount val="8"/>
                <c:pt idx="0">
                  <c:v>0.1</c:v>
                </c:pt>
                <c:pt idx="1">
                  <c:v>0.2</c:v>
                </c:pt>
                <c:pt idx="2">
                  <c:v>0.3</c:v>
                </c:pt>
                <c:pt idx="3">
                  <c:v>0.4</c:v>
                </c:pt>
                <c:pt idx="4">
                  <c:v>0.5</c:v>
                </c:pt>
                <c:pt idx="5">
                  <c:v>0.6</c:v>
                </c:pt>
                <c:pt idx="6">
                  <c:v>0.7</c:v>
                </c:pt>
                <c:pt idx="7">
                  <c:v>0.8</c:v>
                </c:pt>
              </c:numCache>
            </c:numRef>
          </c:val>
          <c:extLst>
            <c:ext xmlns:c16="http://schemas.microsoft.com/office/drawing/2014/chart" uri="{C3380CC4-5D6E-409C-BE32-E72D297353CC}">
              <c16:uniqueId val="{00000000-184E-44E7-9BAB-3EBD311F625A}"/>
            </c:ext>
          </c:extLst>
        </c:ser>
        <c:dLbls>
          <c:showLegendKey val="0"/>
          <c:showVal val="0"/>
          <c:showCatName val="0"/>
          <c:showSerName val="0"/>
          <c:showPercent val="0"/>
          <c:showBubbleSize val="0"/>
        </c:dLbls>
        <c:gapWidth val="150"/>
        <c:overlap val="100"/>
        <c:axId val="2094734552"/>
        <c:axId val="2094734553"/>
      </c:bar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quot;%&quot;" sourceLinked="0"/>
        <c:majorTickMark val="out"/>
        <c:minorTickMark val="none"/>
        <c:tickLblPos val="none"/>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0.2"/>
        <c:minorUnit val="0.1"/>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title>
      <c:tx>
        <c:rich>
          <a:bodyPr rot="0"/>
          <a:lstStyle/>
          <a:p>
            <a:pPr>
              <a:defRPr sz="2700" b="0" i="0" u="none" strike="noStrike">
                <a:solidFill>
                  <a:srgbClr val="A7A7A7"/>
                </a:solidFill>
                <a:latin typeface="Calibri"/>
              </a:defRPr>
            </a:pPr>
            <a:r>
              <a:rPr lang="en-US" sz="2700" b="0" i="0" u="none" strike="noStrike">
                <a:solidFill>
                  <a:srgbClr val="A7A7A7"/>
                </a:solidFill>
                <a:latin typeface="Calibri"/>
              </a:rPr>
              <a:t>Foreign Tourist Arrivals (Million) &amp; Number of Domestic Tourist visits (Billion) in India 2010-2016</a:t>
            </a:r>
          </a:p>
        </c:rich>
      </c:tx>
      <c:layout>
        <c:manualLayout>
          <c:xMode val="edge"/>
          <c:yMode val="edge"/>
          <c:x val="0.22461700000000001"/>
          <c:y val="0"/>
          <c:w val="0.55076499999999995"/>
          <c:h val="0.192858"/>
        </c:manualLayout>
      </c:layout>
      <c:overlay val="1"/>
      <c:spPr>
        <a:noFill/>
        <a:effectLst/>
      </c:spPr>
    </c:title>
    <c:autoTitleDeleted val="0"/>
    <c:view3D>
      <c:rotX val="1"/>
      <c:hPercent val="16"/>
      <c:rotY val="6"/>
      <c:depthPercent val="5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0.192858"/>
          <c:w val="0.99"/>
          <c:h val="0.79464199999999996"/>
        </c:manualLayout>
      </c:layout>
      <c:bar3D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stretch>
                <a:fillRect/>
              </a:stretch>
            </a:blipFill>
            <a:ln w="12700" cap="flat">
              <a:noFill/>
              <a:miter lim="400000"/>
            </a:ln>
            <a:effectLst/>
            <a:sp3d prstMaterial="matte"/>
          </c:spPr>
          <c:invertIfNegative val="0"/>
          <c:pictureOptions>
            <c:pictureFormat val="stretch"/>
          </c:pictureOptions>
          <c:dLbls>
            <c:numFmt formatCode="General" sourceLinked="0"/>
            <c:spPr>
              <a:noFill/>
              <a:ln>
                <a:noFill/>
              </a:ln>
              <a:effectLst/>
            </c:spPr>
            <c:txPr>
              <a:bodyPr/>
              <a:lstStyle/>
              <a:p>
                <a:pPr>
                  <a:defRPr sz="18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General</c:formatCode>
                <c:ptCount val="7"/>
                <c:pt idx="0">
                  <c:v>5.78</c:v>
                </c:pt>
                <c:pt idx="1">
                  <c:v>6.31</c:v>
                </c:pt>
                <c:pt idx="2">
                  <c:v>6.58</c:v>
                </c:pt>
                <c:pt idx="3">
                  <c:v>6.97</c:v>
                </c:pt>
                <c:pt idx="4">
                  <c:v>7.68</c:v>
                </c:pt>
                <c:pt idx="5">
                  <c:v>7.8</c:v>
                </c:pt>
                <c:pt idx="6">
                  <c:v>8.89</c:v>
                </c:pt>
              </c:numCache>
            </c:numRef>
          </c:val>
          <c:extLst>
            <c:ext xmlns:c16="http://schemas.microsoft.com/office/drawing/2014/chart" uri="{C3380CC4-5D6E-409C-BE32-E72D297353CC}">
              <c16:uniqueId val="{00000000-AC8F-4533-84CB-BF5848872442}"/>
            </c:ext>
          </c:extLst>
        </c:ser>
        <c:ser>
          <c:idx val="1"/>
          <c:order val="1"/>
          <c:tx>
            <c:strRef>
              <c:f>Sheet1!$A$3</c:f>
              <c:strCache>
                <c:ptCount val="1"/>
                <c:pt idx="0">
                  <c:v>Region 2</c:v>
                </c:pt>
              </c:strCache>
            </c:strRef>
          </c:tx>
          <c:spPr>
            <a:blipFill rotWithShape="1">
              <a:blip xmlns:r="http://schemas.openxmlformats.org/officeDocument/2006/relationships" r:embed="rId2"/>
              <a:srcRect/>
              <a:stretch>
                <a:fillRect/>
              </a:stretch>
            </a:blipFill>
            <a:ln w="12700" cap="flat">
              <a:noFill/>
              <a:miter lim="400000"/>
            </a:ln>
            <a:effectLst/>
            <a:sp3d prstMaterial="matte"/>
          </c:spPr>
          <c:invertIfNegative val="0"/>
          <c:pictureOptions>
            <c:pictureFormat val="stretch"/>
          </c:pictureOptions>
          <c:dLbls>
            <c:numFmt formatCode="General" sourceLinked="0"/>
            <c:spPr>
              <a:noFill/>
              <a:ln>
                <a:noFill/>
              </a:ln>
              <a:effectLst/>
            </c:spPr>
            <c:txPr>
              <a:bodyPr/>
              <a:lstStyle/>
              <a:p>
                <a:pPr>
                  <a:defRPr sz="18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General</c:formatCode>
                <c:ptCount val="7"/>
                <c:pt idx="0">
                  <c:v>0.75</c:v>
                </c:pt>
                <c:pt idx="1">
                  <c:v>0.86</c:v>
                </c:pt>
                <c:pt idx="2">
                  <c:v>1.05</c:v>
                </c:pt>
                <c:pt idx="3">
                  <c:v>1.1399999999999999</c:v>
                </c:pt>
                <c:pt idx="4">
                  <c:v>1.29</c:v>
                </c:pt>
                <c:pt idx="5">
                  <c:v>1.43</c:v>
                </c:pt>
                <c:pt idx="6">
                  <c:v>1.65</c:v>
                </c:pt>
              </c:numCache>
            </c:numRef>
          </c:val>
          <c:extLst>
            <c:ext xmlns:c16="http://schemas.microsoft.com/office/drawing/2014/chart" uri="{C3380CC4-5D6E-409C-BE32-E72D297353CC}">
              <c16:uniqueId val="{00000001-AC8F-4533-84CB-BF5848872442}"/>
            </c:ext>
          </c:extLst>
        </c:ser>
        <c:dLbls>
          <c:showLegendKey val="0"/>
          <c:showVal val="0"/>
          <c:showCatName val="0"/>
          <c:showSerName val="0"/>
          <c:showPercent val="0"/>
          <c:showBubbleSize val="0"/>
        </c:dLbls>
        <c:gapWidth val="80"/>
        <c:shape val="cylinder"/>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General" sourceLinked="0"/>
        <c:majorTickMark val="none"/>
        <c:minorTickMark val="none"/>
        <c:tickLblPos val="high"/>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2.25"/>
        <c:minorUnit val="1.125"/>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view3D>
      <c:rotX val="2"/>
      <c:hPercent val="90"/>
      <c:rotY val="40"/>
      <c:depthPercent val="5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000000000000001E-3"/>
          <c:y val="5.0000000000000001E-3"/>
          <c:w val="0.99"/>
          <c:h val="0.98750000000000004"/>
        </c:manualLayout>
      </c:layout>
      <c:bar3D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stretch>
                <a:fillRect/>
              </a:stretch>
            </a:blipFill>
            <a:ln w="12700" cap="flat">
              <a:noFill/>
              <a:miter lim="400000"/>
            </a:ln>
            <a:effectLst/>
            <a:sp3d prstMaterial="matte"/>
          </c:spPr>
          <c:invertIfNegative val="0"/>
          <c:pictureOptions>
            <c:pictureFormat val="stretch"/>
          </c:pictureOptions>
          <c:dLbls>
            <c:numFmt formatCode="#,##0" sourceLinked="0"/>
            <c:spPr>
              <a:noFill/>
              <a:ln>
                <a:noFill/>
              </a:ln>
              <a:effectLst/>
            </c:spPr>
            <c:txPr>
              <a:bodyPr/>
              <a:lstStyle/>
              <a:p>
                <a:pPr>
                  <a:defRPr sz="1800" b="0" i="0" u="none" strike="noStrike">
                    <a:solidFill>
                      <a:srgbClr val="000000"/>
                    </a:solidFill>
                    <a:latin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2017E</c:v>
                </c:pt>
                <c:pt idx="1">
                  <c:v>2022F</c:v>
                </c:pt>
              </c:strCache>
            </c:strRef>
          </c:cat>
          <c:val>
            <c:numRef>
              <c:f>Sheet1!$B$2:$C$2</c:f>
              <c:numCache>
                <c:formatCode>General</c:formatCode>
                <c:ptCount val="2"/>
                <c:pt idx="0">
                  <c:v>4850.3900000000003</c:v>
                </c:pt>
                <c:pt idx="1">
                  <c:v>7763.13</c:v>
                </c:pt>
              </c:numCache>
            </c:numRef>
          </c:val>
          <c:extLst>
            <c:ext xmlns:c16="http://schemas.microsoft.com/office/drawing/2014/chart" uri="{C3380CC4-5D6E-409C-BE32-E72D297353CC}">
              <c16:uniqueId val="{00000000-18D6-48D4-B90D-8880460A6E2D}"/>
            </c:ext>
          </c:extLst>
        </c:ser>
        <c:dLbls>
          <c:showLegendKey val="0"/>
          <c:showVal val="0"/>
          <c:showCatName val="0"/>
          <c:showSerName val="0"/>
          <c:showPercent val="0"/>
          <c:showBubbleSize val="0"/>
        </c:dLbls>
        <c:gapWidth val="100"/>
        <c:shape val="box"/>
        <c:axId val="2094734552"/>
        <c:axId val="2094734553"/>
        <c:axId val="2094734554"/>
      </c:bar3D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none"/>
        <c:minorTickMark val="none"/>
        <c:tickLblPos val="high"/>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2000"/>
        <c:minorUnit val="1000"/>
      </c:valAx>
      <c:serAx>
        <c:axId val="2094734554"/>
        <c:scaling>
          <c:orientation val="minMax"/>
        </c:scaling>
        <c:delete val="0"/>
        <c:axPos val="b"/>
        <c:majorTickMark val="out"/>
        <c:minorTickMark val="none"/>
        <c:tickLblPos val="none"/>
        <c:spPr>
          <a:ln w="12700" cap="flat">
            <a:noFill/>
            <a:prstDash val="solid"/>
            <a:round/>
          </a:ln>
        </c:spPr>
        <c:crossAx val="2094734553"/>
        <c:crosses val="autoZero"/>
        <c:tickLblSkip val="1"/>
      </c:ser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1.59043E-2"/>
          <c:y val="5.8749200000000001E-2"/>
          <c:w val="0.97909599999999997"/>
          <c:h val="0.84838800000000003"/>
        </c:manualLayout>
      </c:layout>
      <c:barChart>
        <c:barDir val="col"/>
        <c:grouping val="clustered"/>
        <c:varyColors val="0"/>
        <c:ser>
          <c:idx val="0"/>
          <c:order val="0"/>
          <c:tx>
            <c:strRef>
              <c:f>Sheet1!$A$2</c:f>
              <c:strCache>
                <c:ptCount val="1"/>
                <c:pt idx="0">
                  <c:v>Region 1</c:v>
                </c:pt>
              </c:strCache>
            </c:strRef>
          </c:tx>
          <c:spPr>
            <a:solidFill>
              <a:srgbClr val="4D8178"/>
            </a:solidFill>
            <a:ln w="9525" cap="flat">
              <a:solidFill>
                <a:srgbClr val="F9F9F9"/>
              </a:solidFill>
              <a:prstDash val="solid"/>
              <a:round/>
            </a:ln>
            <a:effectLst>
              <a:outerShdw dist="20000" dir="5400000" algn="tl">
                <a:srgbClr val="000000">
                  <a:alpha val="38000"/>
                </a:srgbClr>
              </a:outerShdw>
            </a:effectLst>
          </c:spPr>
          <c:invertIfNegative val="0"/>
          <c:dLbls>
            <c:numFmt formatCode="0.##" sourceLinked="0"/>
            <c:spPr>
              <a:noFill/>
              <a:ln>
                <a:noFill/>
              </a:ln>
              <a:effectLst/>
            </c:spPr>
            <c:txPr>
              <a:bodyPr/>
              <a:lstStyle/>
              <a:p>
                <a:pPr>
                  <a:defRPr sz="1700" b="0" i="0" u="none" strike="noStrike">
                    <a:solidFill>
                      <a:srgbClr val="FFFFFF"/>
                    </a:solidFill>
                    <a:latin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2012</c:v>
                </c:pt>
                <c:pt idx="1">
                  <c:v>2013</c:v>
                </c:pt>
                <c:pt idx="2">
                  <c:v>2014</c:v>
                </c:pt>
                <c:pt idx="3">
                  <c:v>2015</c:v>
                </c:pt>
                <c:pt idx="4">
                  <c:v>2016</c:v>
                </c:pt>
              </c:strCache>
            </c:strRef>
          </c:cat>
          <c:val>
            <c:numRef>
              <c:f>Sheet1!$B$2:$F$2</c:f>
              <c:numCache>
                <c:formatCode>General</c:formatCode>
                <c:ptCount val="5"/>
                <c:pt idx="0">
                  <c:v>3388.43</c:v>
                </c:pt>
                <c:pt idx="1">
                  <c:v>3597.26</c:v>
                </c:pt>
                <c:pt idx="2">
                  <c:v>3870.34</c:v>
                </c:pt>
                <c:pt idx="3">
                  <c:v>4158.34</c:v>
                </c:pt>
                <c:pt idx="4">
                  <c:v>4483.13</c:v>
                </c:pt>
              </c:numCache>
            </c:numRef>
          </c:val>
          <c:extLst>
            <c:ext xmlns:c16="http://schemas.microsoft.com/office/drawing/2014/chart" uri="{C3380CC4-5D6E-409C-BE32-E72D297353CC}">
              <c16:uniqueId val="{00000000-A35D-44E7-AA5C-6E35F6F74A41}"/>
            </c:ext>
          </c:extLst>
        </c:ser>
        <c:ser>
          <c:idx val="1"/>
          <c:order val="1"/>
          <c:tx>
            <c:strRef>
              <c:f>Sheet1!$A$3</c:f>
            </c:strRef>
          </c:tx>
          <c:spPr>
            <a:solidFill>
              <a:srgbClr val="95BC89"/>
            </a:solidFill>
            <a:ln w="9525" cap="flat">
              <a:solidFill>
                <a:srgbClr val="F9F9F9"/>
              </a:solidFill>
              <a:prstDash val="solid"/>
              <a:round/>
            </a:ln>
            <a:effectLst>
              <a:outerShdw dist="20000" dir="5400000" algn="tl">
                <a:srgbClr val="000000">
                  <a:alpha val="38000"/>
                </a:srgbClr>
              </a:outerShdw>
            </a:effectLst>
          </c:spPr>
          <c:invertIfNegative val="0"/>
          <c:dLbls>
            <c:numFmt formatCode="0.##" sourceLinked="0"/>
            <c:spPr>
              <a:noFill/>
              <a:ln>
                <a:noFill/>
              </a:ln>
              <a:effectLst/>
            </c:spPr>
            <c:txPr>
              <a:bodyPr/>
              <a:lstStyle/>
              <a:p>
                <a:pPr>
                  <a:defRPr sz="1700" b="0" i="0" u="none" strike="noStrike">
                    <a:solidFill>
                      <a:srgbClr val="FFFFFF"/>
                    </a:solidFill>
                    <a:latin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2012</c:v>
                </c:pt>
                <c:pt idx="1">
                  <c:v>2013</c:v>
                </c:pt>
                <c:pt idx="2">
                  <c:v>2014</c:v>
                </c:pt>
                <c:pt idx="3">
                  <c:v>2015</c:v>
                </c:pt>
                <c:pt idx="4">
                  <c:v>2016</c:v>
                </c:pt>
              </c:strCache>
            </c:strRef>
          </c:cat>
          <c:val>
            <c:numRef>
              <c:f>Sheet1!$B$3:$F$3</c:f>
              <c:numCache>
                <c:formatCode>General</c:formatCode>
                <c:ptCount val="5"/>
                <c:pt idx="0">
                  <c:v>3733.14</c:v>
                </c:pt>
                <c:pt idx="1">
                  <c:v>3865.84</c:v>
                </c:pt>
                <c:pt idx="2">
                  <c:v>4039.62</c:v>
                </c:pt>
                <c:pt idx="3">
                  <c:v>4243.29</c:v>
                </c:pt>
                <c:pt idx="4">
                  <c:v>4463.13</c:v>
                </c:pt>
              </c:numCache>
            </c:numRef>
          </c:val>
          <c:extLst>
            <c:ext xmlns:c16="http://schemas.microsoft.com/office/drawing/2014/chart" uri="{C3380CC4-5D6E-409C-BE32-E72D297353CC}">
              <c16:uniqueId val="{00000001-A35D-44E7-AA5C-6E35F6F74A41}"/>
            </c:ext>
          </c:extLst>
        </c:ser>
        <c:dLbls>
          <c:showLegendKey val="0"/>
          <c:showVal val="0"/>
          <c:showCatName val="0"/>
          <c:showSerName val="0"/>
          <c:showPercent val="0"/>
          <c:showBubbleSize val="0"/>
        </c:dLbls>
        <c:gapWidth val="5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none"/>
        <c:minorTickMark val="none"/>
        <c:tickLblPos val="none"/>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1150"/>
        <c:minorUnit val="5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1.56256E-2"/>
          <c:y val="5.8749200000000001E-2"/>
          <c:w val="0.97937399999999997"/>
          <c:h val="0.84838800000000003"/>
        </c:manualLayout>
      </c:layout>
      <c:barChart>
        <c:barDir val="col"/>
        <c:grouping val="clustered"/>
        <c:varyColors val="0"/>
        <c:ser>
          <c:idx val="0"/>
          <c:order val="0"/>
          <c:tx>
            <c:strRef>
              <c:f>Sheet1!$A$2</c:f>
              <c:strCache>
                <c:ptCount val="1"/>
                <c:pt idx="0">
                  <c:v>Region 1</c:v>
                </c:pt>
              </c:strCache>
            </c:strRef>
          </c:tx>
          <c:spPr>
            <a:solidFill>
              <a:srgbClr val="4D8178"/>
            </a:solidFill>
            <a:ln w="9525" cap="flat">
              <a:solidFill>
                <a:srgbClr val="F9F9F9"/>
              </a:solidFill>
              <a:prstDash val="solid"/>
              <a:round/>
            </a:ln>
            <a:effectLst>
              <a:outerShdw dist="20000" dir="5400000" algn="tl">
                <a:srgbClr val="000000">
                  <a:alpha val="38000"/>
                </a:srgbClr>
              </a:outerShdw>
            </a:effectLst>
          </c:spPr>
          <c:invertIfNegative val="0"/>
          <c:dLbls>
            <c:numFmt formatCode="0.##" sourceLinked="0"/>
            <c:spPr>
              <a:noFill/>
              <a:ln>
                <a:noFill/>
              </a:ln>
              <a:effectLst/>
            </c:spPr>
            <c:txPr>
              <a:bodyPr/>
              <a:lstStyle/>
              <a:p>
                <a:pPr>
                  <a:defRPr sz="1700" b="0" i="0" u="none" strike="noStrike">
                    <a:solidFill>
                      <a:srgbClr val="FFFFFF"/>
                    </a:solidFill>
                    <a:latin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2017E</c:v>
                </c:pt>
                <c:pt idx="1">
                  <c:v>2018F</c:v>
                </c:pt>
                <c:pt idx="2">
                  <c:v>2019F</c:v>
                </c:pt>
                <c:pt idx="3">
                  <c:v>2020F</c:v>
                </c:pt>
                <c:pt idx="4">
                  <c:v>2021F</c:v>
                </c:pt>
                <c:pt idx="5">
                  <c:v>2022F</c:v>
                </c:pt>
              </c:strCache>
            </c:strRef>
          </c:cat>
          <c:val>
            <c:numRef>
              <c:f>Sheet1!$B$2:$G$2</c:f>
              <c:numCache>
                <c:formatCode>General</c:formatCode>
                <c:ptCount val="6"/>
                <c:pt idx="0">
                  <c:v>4850.3900000000003</c:v>
                </c:pt>
                <c:pt idx="1">
                  <c:v>5272.37</c:v>
                </c:pt>
                <c:pt idx="2">
                  <c:v>5767.01</c:v>
                </c:pt>
                <c:pt idx="3">
                  <c:v>6346.48</c:v>
                </c:pt>
                <c:pt idx="4">
                  <c:v>7027.6</c:v>
                </c:pt>
                <c:pt idx="5">
                  <c:v>7763.13</c:v>
                </c:pt>
              </c:numCache>
            </c:numRef>
          </c:val>
          <c:extLst>
            <c:ext xmlns:c16="http://schemas.microsoft.com/office/drawing/2014/chart" uri="{C3380CC4-5D6E-409C-BE32-E72D297353CC}">
              <c16:uniqueId val="{00000000-DA98-4957-A3E1-BA48732B4166}"/>
            </c:ext>
          </c:extLst>
        </c:ser>
        <c:ser>
          <c:idx val="1"/>
          <c:order val="1"/>
          <c:tx>
            <c:strRef>
              <c:f>Sheet1!$A$3</c:f>
            </c:strRef>
          </c:tx>
          <c:spPr>
            <a:solidFill>
              <a:srgbClr val="95BC89"/>
            </a:solidFill>
            <a:ln w="9525" cap="flat">
              <a:solidFill>
                <a:srgbClr val="F9F9F9"/>
              </a:solidFill>
              <a:prstDash val="solid"/>
              <a:round/>
            </a:ln>
            <a:effectLst>
              <a:outerShdw dist="20000" dir="5400000" algn="tl">
                <a:srgbClr val="000000">
                  <a:alpha val="38000"/>
                </a:srgbClr>
              </a:outerShdw>
            </a:effectLst>
          </c:spPr>
          <c:invertIfNegative val="0"/>
          <c:dLbls>
            <c:numFmt formatCode="0.##" sourceLinked="0"/>
            <c:spPr>
              <a:noFill/>
              <a:ln>
                <a:noFill/>
              </a:ln>
              <a:effectLst/>
            </c:spPr>
            <c:txPr>
              <a:bodyPr/>
              <a:lstStyle/>
              <a:p>
                <a:pPr>
                  <a:defRPr sz="1700" b="0" i="0" u="none" strike="noStrike">
                    <a:solidFill>
                      <a:srgbClr val="FFFFFF"/>
                    </a:solidFill>
                    <a:latin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2017E</c:v>
                </c:pt>
                <c:pt idx="1">
                  <c:v>2018F</c:v>
                </c:pt>
                <c:pt idx="2">
                  <c:v>2019F</c:v>
                </c:pt>
                <c:pt idx="3">
                  <c:v>2020F</c:v>
                </c:pt>
                <c:pt idx="4">
                  <c:v>2021F</c:v>
                </c:pt>
                <c:pt idx="5">
                  <c:v>2022F</c:v>
                </c:pt>
              </c:strCache>
            </c:strRef>
          </c:cat>
          <c:val>
            <c:numRef>
              <c:f>Sheet1!$B$3:$G$3</c:f>
              <c:numCache>
                <c:formatCode>General</c:formatCode>
                <c:ptCount val="6"/>
                <c:pt idx="0">
                  <c:v>4706.8</c:v>
                </c:pt>
                <c:pt idx="1">
                  <c:v>4976.9399999999996</c:v>
                </c:pt>
                <c:pt idx="2">
                  <c:v>5281.77</c:v>
                </c:pt>
                <c:pt idx="3">
                  <c:v>5603.1</c:v>
                </c:pt>
                <c:pt idx="4">
                  <c:v>5974.98</c:v>
                </c:pt>
                <c:pt idx="5">
                  <c:v>6437.39</c:v>
                </c:pt>
              </c:numCache>
            </c:numRef>
          </c:val>
          <c:extLst>
            <c:ext xmlns:c16="http://schemas.microsoft.com/office/drawing/2014/chart" uri="{C3380CC4-5D6E-409C-BE32-E72D297353CC}">
              <c16:uniqueId val="{00000001-DA98-4957-A3E1-BA48732B4166}"/>
            </c:ext>
          </c:extLst>
        </c:ser>
        <c:dLbls>
          <c:showLegendKey val="0"/>
          <c:showVal val="0"/>
          <c:showCatName val="0"/>
          <c:showSerName val="0"/>
          <c:showPercent val="0"/>
          <c:showBubbleSize val="0"/>
        </c:dLbls>
        <c:gapWidth val="30"/>
        <c:axId val="2094734552"/>
        <c:axId val="2094734553"/>
      </c:barChart>
      <c:catAx>
        <c:axId val="2094734552"/>
        <c:scaling>
          <c:orientation val="minMax"/>
        </c:scaling>
        <c:delete val="0"/>
        <c:axPos val="b"/>
        <c:numFmt formatCode="General" sourceLinked="0"/>
        <c:majorTickMark val="none"/>
        <c:minorTickMark val="none"/>
        <c:tickLblPos val="low"/>
        <c:spPr>
          <a:ln w="12700" cap="flat">
            <a:no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888888"/>
              </a:solidFill>
              <a:prstDash val="solid"/>
              <a:round/>
            </a:ln>
          </c:spPr>
        </c:majorGridlines>
        <c:numFmt formatCode="0.##" sourceLinked="0"/>
        <c:majorTickMark val="none"/>
        <c:minorTickMark val="none"/>
        <c:tickLblPos val="none"/>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between"/>
        <c:majorUnit val="2000"/>
        <c:minorUnit val="100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1.9917500000000001E-2"/>
          <c:y val="4.3688499999999998E-2"/>
          <c:w val="0.96016500000000005"/>
          <c:h val="0.877162"/>
        </c:manualLayout>
      </c:layout>
      <c:lineChart>
        <c:grouping val="standard"/>
        <c:varyColors val="0"/>
        <c:ser>
          <c:idx val="0"/>
          <c:order val="0"/>
          <c:tx>
            <c:strRef>
              <c:f>Sheet1!$A$2</c:f>
              <c:strCache>
                <c:ptCount val="1"/>
                <c:pt idx="0">
                  <c:v>Region 1</c:v>
                </c:pt>
              </c:strCache>
            </c:strRef>
          </c:tx>
          <c:spPr>
            <a:ln w="47625" cap="flat">
              <a:solidFill>
                <a:srgbClr val="8FCE4B"/>
              </a:solidFill>
              <a:prstDash val="solid"/>
              <a:round/>
            </a:ln>
            <a:effectLst/>
          </c:spPr>
          <c:marker>
            <c:symbol val="circle"/>
            <c:size val="17"/>
            <c:spPr>
              <a:solidFill>
                <a:schemeClr val="accent1"/>
              </a:solidFill>
              <a:ln w="9525" cap="flat">
                <a:solidFill>
                  <a:srgbClr val="8FCE4B"/>
                </a:solidFill>
                <a:prstDash val="solid"/>
                <a:round/>
              </a:ln>
              <a:effectLst/>
            </c:spPr>
          </c:marker>
          <c:dLbls>
            <c:numFmt formatCode="0.##&quot;%&quot;" sourceLinked="0"/>
            <c:spPr>
              <a:noFill/>
              <a:ln>
                <a:noFill/>
              </a:ln>
              <a:effectLst/>
            </c:spPr>
            <c:txPr>
              <a:bodyPr/>
              <a:lstStyle/>
              <a:p>
                <a:pPr>
                  <a:defRPr sz="2000" b="0" i="0" u="none" strike="noStrike">
                    <a:solidFill>
                      <a:srgbClr val="000000"/>
                    </a:solidFill>
                    <a:latin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2012</c:v>
                </c:pt>
                <c:pt idx="1">
                  <c:v>2013</c:v>
                </c:pt>
                <c:pt idx="2">
                  <c:v>2014</c:v>
                </c:pt>
                <c:pt idx="3">
                  <c:v>2015</c:v>
                </c:pt>
                <c:pt idx="4">
                  <c:v>2016</c:v>
                </c:pt>
                <c:pt idx="5">
                  <c:v>2017E</c:v>
                </c:pt>
                <c:pt idx="6">
                  <c:v>2018F</c:v>
                </c:pt>
                <c:pt idx="7">
                  <c:v>2019F</c:v>
                </c:pt>
                <c:pt idx="8">
                  <c:v>2020F</c:v>
                </c:pt>
                <c:pt idx="9">
                  <c:v>2021F</c:v>
                </c:pt>
                <c:pt idx="10">
                  <c:v>2022F</c:v>
                </c:pt>
              </c:strCache>
            </c:strRef>
          </c:cat>
          <c:val>
            <c:numRef>
              <c:f>Sheet1!$B$2:$L$2</c:f>
              <c:numCache>
                <c:formatCode>General</c:formatCode>
                <c:ptCount val="11"/>
                <c:pt idx="0">
                  <c:v>26.23</c:v>
                </c:pt>
                <c:pt idx="1">
                  <c:v>26.12</c:v>
                </c:pt>
                <c:pt idx="2">
                  <c:v>25.83</c:v>
                </c:pt>
                <c:pt idx="3">
                  <c:v>25.66</c:v>
                </c:pt>
                <c:pt idx="4">
                  <c:v>25.4</c:v>
                </c:pt>
                <c:pt idx="5">
                  <c:v>25.03</c:v>
                </c:pt>
                <c:pt idx="6">
                  <c:v>24.61</c:v>
                </c:pt>
                <c:pt idx="7">
                  <c:v>24.13</c:v>
                </c:pt>
                <c:pt idx="8">
                  <c:v>23.61</c:v>
                </c:pt>
                <c:pt idx="9">
                  <c:v>23.03</c:v>
                </c:pt>
                <c:pt idx="10">
                  <c:v>22.62</c:v>
                </c:pt>
              </c:numCache>
            </c:numRef>
          </c:val>
          <c:smooth val="1"/>
          <c:extLst>
            <c:ext xmlns:c16="http://schemas.microsoft.com/office/drawing/2014/chart" uri="{C3380CC4-5D6E-409C-BE32-E72D297353CC}">
              <c16:uniqueId val="{00000000-7EE9-44DB-A946-D86971DC3F44}"/>
            </c:ext>
          </c:extLst>
        </c:ser>
        <c:ser>
          <c:idx val="1"/>
          <c:order val="1"/>
          <c:tx>
            <c:strRef>
              <c:f>Sheet1!$A$3</c:f>
              <c:strCache>
                <c:ptCount val="1"/>
                <c:pt idx="0">
                  <c:v>Region 2</c:v>
                </c:pt>
              </c:strCache>
            </c:strRef>
          </c:tx>
          <c:spPr>
            <a:ln w="47625" cap="flat">
              <a:solidFill>
                <a:srgbClr val="00AC4E"/>
              </a:solidFill>
              <a:prstDash val="solid"/>
              <a:round/>
            </a:ln>
            <a:effectLst/>
          </c:spPr>
          <c:marker>
            <c:symbol val="circle"/>
            <c:size val="17"/>
            <c:spPr>
              <a:solidFill>
                <a:schemeClr val="accent2"/>
              </a:solidFill>
              <a:ln w="9525" cap="flat">
                <a:solidFill>
                  <a:srgbClr val="00AC4E"/>
                </a:solidFill>
                <a:prstDash val="solid"/>
                <a:round/>
              </a:ln>
              <a:effectLst/>
            </c:spPr>
          </c:marker>
          <c:dLbls>
            <c:numFmt formatCode="0.##&quot;%&quot;" sourceLinked="0"/>
            <c:spPr>
              <a:noFill/>
              <a:ln>
                <a:noFill/>
              </a:ln>
              <a:effectLst/>
            </c:spPr>
            <c:txPr>
              <a:bodyPr/>
              <a:lstStyle/>
              <a:p>
                <a:pPr>
                  <a:defRPr sz="2000" b="0" i="0" u="none" strike="noStrike">
                    <a:solidFill>
                      <a:srgbClr val="000000"/>
                    </a:solidFill>
                    <a:latin typeface="Calibri"/>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Sheet1!$B$1:$L$1</c:f>
              <c:strCache>
                <c:ptCount val="11"/>
                <c:pt idx="0">
                  <c:v>2012</c:v>
                </c:pt>
                <c:pt idx="1">
                  <c:v>2013</c:v>
                </c:pt>
                <c:pt idx="2">
                  <c:v>2014</c:v>
                </c:pt>
                <c:pt idx="3">
                  <c:v>2015</c:v>
                </c:pt>
                <c:pt idx="4">
                  <c:v>2016</c:v>
                </c:pt>
                <c:pt idx="5">
                  <c:v>2017E</c:v>
                </c:pt>
                <c:pt idx="6">
                  <c:v>2018F</c:v>
                </c:pt>
                <c:pt idx="7">
                  <c:v>2019F</c:v>
                </c:pt>
                <c:pt idx="8">
                  <c:v>2020F</c:v>
                </c:pt>
                <c:pt idx="9">
                  <c:v>2021F</c:v>
                </c:pt>
                <c:pt idx="10">
                  <c:v>2022F</c:v>
                </c:pt>
              </c:strCache>
            </c:strRef>
          </c:cat>
          <c:val>
            <c:numRef>
              <c:f>Sheet1!$B$3:$L$3</c:f>
              <c:numCache>
                <c:formatCode>General</c:formatCode>
                <c:ptCount val="11"/>
                <c:pt idx="0">
                  <c:v>73.77</c:v>
                </c:pt>
                <c:pt idx="1">
                  <c:v>73.88</c:v>
                </c:pt>
                <c:pt idx="2">
                  <c:v>74.17</c:v>
                </c:pt>
                <c:pt idx="3">
                  <c:v>74.34</c:v>
                </c:pt>
                <c:pt idx="4">
                  <c:v>74.599999999999994</c:v>
                </c:pt>
                <c:pt idx="5">
                  <c:v>74.97</c:v>
                </c:pt>
                <c:pt idx="6">
                  <c:v>75.39</c:v>
                </c:pt>
                <c:pt idx="7">
                  <c:v>75.87</c:v>
                </c:pt>
                <c:pt idx="8">
                  <c:v>76.39</c:v>
                </c:pt>
                <c:pt idx="9">
                  <c:v>76.97</c:v>
                </c:pt>
                <c:pt idx="10">
                  <c:v>77.38</c:v>
                </c:pt>
              </c:numCache>
            </c:numRef>
          </c:val>
          <c:smooth val="1"/>
          <c:extLst>
            <c:ext xmlns:c16="http://schemas.microsoft.com/office/drawing/2014/chart" uri="{C3380CC4-5D6E-409C-BE32-E72D297353CC}">
              <c16:uniqueId val="{00000001-7EE9-44DB-A946-D86971DC3F44}"/>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1800" b="0" i="0" u="none" strike="noStrike">
                <a:solidFill>
                  <a:srgbClr val="000000"/>
                </a:solidFill>
                <a:latin typeface="Calibri"/>
              </a:defRPr>
            </a:pPr>
            <a:endParaRPr lang="en-US"/>
          </a:p>
        </c:txPr>
        <c:crossAx val="2094734553"/>
        <c:crosses val="autoZero"/>
        <c:auto val="1"/>
        <c:lblAlgn val="ctr"/>
        <c:lblOffset val="100"/>
        <c:noMultiLvlLbl val="1"/>
      </c:catAx>
      <c:valAx>
        <c:axId val="2094734553"/>
        <c:scaling>
          <c:orientation val="minMax"/>
        </c:scaling>
        <c:delete val="0"/>
        <c:axPos val="l"/>
        <c:majorGridlines>
          <c:spPr>
            <a:ln w="12700" cap="flat">
              <a:solidFill>
                <a:srgbClr val="DDDDDD"/>
              </a:solidFill>
              <a:prstDash val="solid"/>
              <a:round/>
            </a:ln>
          </c:spPr>
        </c:majorGridlines>
        <c:numFmt formatCode="#,##0%" sourceLinked="0"/>
        <c:majorTickMark val="none"/>
        <c:minorTickMark val="none"/>
        <c:tickLblPos val="none"/>
        <c:spPr>
          <a:ln w="12700" cap="flat">
            <a:noFill/>
            <a:prstDash val="solid"/>
            <a:round/>
          </a:ln>
        </c:spPr>
        <c:txPr>
          <a:bodyPr rot="0"/>
          <a:lstStyle/>
          <a:p>
            <a:pPr>
              <a:defRPr sz="1800" b="0" i="0" u="none" strike="noStrike">
                <a:solidFill>
                  <a:srgbClr val="000000"/>
                </a:solidFill>
                <a:latin typeface="Calibri"/>
              </a:defRPr>
            </a:pPr>
            <a:endParaRPr lang="en-US"/>
          </a:p>
        </c:txPr>
        <c:crossAx val="2094734552"/>
        <c:crosses val="autoZero"/>
        <c:crossBetween val="midCat"/>
        <c:majorUnit val="20"/>
        <c:minorUnit val="10"/>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1" name="Shape 161"/>
          <p:cNvSpPr>
            <a:spLocks noGrp="1" noRot="1" noChangeAspect="1"/>
          </p:cNvSpPr>
          <p:nvPr>
            <p:ph type="sldImg"/>
          </p:nvPr>
        </p:nvSpPr>
        <p:spPr>
          <a:xfrm>
            <a:off x="1143000" y="685800"/>
            <a:ext cx="4572000" cy="3429000"/>
          </a:xfrm>
          <a:prstGeom prst="rect">
            <a:avLst/>
          </a:prstGeom>
        </p:spPr>
        <p:txBody>
          <a:bodyPr/>
          <a:lstStyle/>
          <a:p>
            <a:endParaRPr/>
          </a:p>
        </p:txBody>
      </p:sp>
      <p:sp>
        <p:nvSpPr>
          <p:cNvPr id="162" name="Shape 16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2406627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14" name="Image" descr="Image"/>
          <p:cNvPicPr>
            <a:picLocks noChangeAspect="1"/>
          </p:cNvPicPr>
          <p:nvPr/>
        </p:nvPicPr>
        <p:blipFill>
          <a:blip r:embed="rId2">
            <a:extLst/>
          </a:blip>
          <a:stretch>
            <a:fillRect/>
          </a:stretch>
        </p:blipFill>
        <p:spPr>
          <a:xfrm>
            <a:off x="10621960" y="1703385"/>
            <a:ext cx="15751180" cy="11114091"/>
          </a:xfrm>
          <a:prstGeom prst="rect">
            <a:avLst/>
          </a:prstGeom>
          <a:ln w="12700">
            <a:miter lim="400000"/>
          </a:ln>
        </p:spPr>
      </p:pic>
      <p:sp>
        <p:nvSpPr>
          <p:cNvPr id="15" name="Title Text"/>
          <p:cNvSpPr txBox="1">
            <a:spLocks noGrp="1"/>
          </p:cNvSpPr>
          <p:nvPr>
            <p:ph type="title"/>
          </p:nvPr>
        </p:nvSpPr>
        <p:spPr>
          <a:xfrm>
            <a:off x="3652837" y="1539875"/>
            <a:ext cx="19507202" cy="3336925"/>
          </a:xfrm>
          <a:prstGeom prst="rect">
            <a:avLst/>
          </a:prstGeom>
        </p:spPr>
        <p:txBody>
          <a:bodyPr lIns="91436" tIns="91436" rIns="91436" bIns="91436" anchor="ctr"/>
          <a:lstStyle/>
          <a:p>
            <a:r>
              <a:t>Title Text</a:t>
            </a:r>
          </a:p>
        </p:txBody>
      </p:sp>
      <p:sp>
        <p:nvSpPr>
          <p:cNvPr id="16" name="Body Level One…"/>
          <p:cNvSpPr txBox="1">
            <a:spLocks noGrp="1"/>
          </p:cNvSpPr>
          <p:nvPr>
            <p:ph type="body" sz="half" idx="1"/>
          </p:nvPr>
        </p:nvSpPr>
        <p:spPr>
          <a:xfrm>
            <a:off x="13609637" y="4876800"/>
            <a:ext cx="9550403" cy="8839200"/>
          </a:xfrm>
          <a:prstGeom prst="rect">
            <a:avLst/>
          </a:prstGeom>
        </p:spPr>
        <p:txBody>
          <a:bodyPr lIns="91436" tIns="91436" rIns="91436" bIns="91436"/>
          <a:lstStyle/>
          <a:p>
            <a:r>
              <a:t>Body Level One</a:t>
            </a:r>
          </a:p>
          <a:p>
            <a:pPr lvl="1"/>
            <a:r>
              <a:t>Body Level Two</a:t>
            </a:r>
          </a:p>
          <a:p>
            <a:pPr lvl="2"/>
            <a:r>
              <a:t>Body Level Three</a:t>
            </a:r>
          </a:p>
          <a:p>
            <a:pPr lvl="3"/>
            <a:r>
              <a:t>Body Level Four</a:t>
            </a:r>
          </a:p>
          <a:p>
            <a:pPr lvl="4"/>
            <a:r>
              <a:t>Body Level Five</a:t>
            </a:r>
          </a:p>
        </p:txBody>
      </p:sp>
      <p:sp>
        <p:nvSpPr>
          <p:cNvPr id="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Объект с подписью">
    <p:spTree>
      <p:nvGrpSpPr>
        <p:cNvPr id="1" name=""/>
        <p:cNvGrpSpPr/>
        <p:nvPr/>
      </p:nvGrpSpPr>
      <p:grpSpPr>
        <a:xfrm>
          <a:off x="0" y="0"/>
          <a:ext cx="0" cy="0"/>
          <a:chOff x="0" y="0"/>
          <a:chExt cx="0" cy="0"/>
        </a:xfrm>
      </p:grpSpPr>
      <p:sp>
        <p:nvSpPr>
          <p:cNvPr id="98" name="Рисунок 5"/>
          <p:cNvSpPr>
            <a:spLocks noGrp="1"/>
          </p:cNvSpPr>
          <p:nvPr>
            <p:ph type="pic" idx="13"/>
          </p:nvPr>
        </p:nvSpPr>
        <p:spPr>
          <a:xfrm>
            <a:off x="0" y="6858000"/>
            <a:ext cx="24384000" cy="6858000"/>
          </a:xfrm>
          <a:prstGeom prst="rect">
            <a:avLst/>
          </a:prstGeom>
        </p:spPr>
        <p:txBody>
          <a:bodyPr lIns="91439" tIns="45719" rIns="91439" bIns="45719">
            <a:noAutofit/>
          </a:bodyPr>
          <a:lstStyle/>
          <a:p>
            <a:endParaRPr/>
          </a:p>
        </p:txBody>
      </p:sp>
      <p:sp>
        <p:nvSpPr>
          <p:cNvPr id="99"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sp>
        <p:nvSpPr>
          <p:cNvPr id="106" name="Picture Placeholder 3"/>
          <p:cNvSpPr>
            <a:spLocks noGrp="1"/>
          </p:cNvSpPr>
          <p:nvPr>
            <p:ph type="pic" sz="quarter" idx="13"/>
          </p:nvPr>
        </p:nvSpPr>
        <p:spPr>
          <a:xfrm>
            <a:off x="0" y="13980025"/>
            <a:ext cx="4017963" cy="4019553"/>
          </a:xfrm>
          <a:prstGeom prst="rect">
            <a:avLst/>
          </a:prstGeom>
        </p:spPr>
        <p:txBody>
          <a:bodyPr lIns="91439" tIns="45719" rIns="91439" bIns="45719">
            <a:noAutofit/>
          </a:bodyPr>
          <a:lstStyle/>
          <a:p>
            <a:endParaRPr/>
          </a:p>
        </p:txBody>
      </p:sp>
      <p:sp>
        <p:nvSpPr>
          <p:cNvPr id="107" name="Picture Placeholder 5"/>
          <p:cNvSpPr>
            <a:spLocks noGrp="1"/>
          </p:cNvSpPr>
          <p:nvPr>
            <p:ph type="pic" sz="quarter" idx="14"/>
          </p:nvPr>
        </p:nvSpPr>
        <p:spPr>
          <a:xfrm>
            <a:off x="5197642" y="14053636"/>
            <a:ext cx="4067177" cy="4065591"/>
          </a:xfrm>
          <a:prstGeom prst="rect">
            <a:avLst/>
          </a:prstGeom>
        </p:spPr>
        <p:txBody>
          <a:bodyPr lIns="91439" tIns="45719" rIns="91439" bIns="45719">
            <a:noAutofit/>
          </a:bodyPr>
          <a:lstStyle/>
          <a:p>
            <a:endParaRPr/>
          </a:p>
        </p:txBody>
      </p:sp>
      <p:sp>
        <p:nvSpPr>
          <p:cNvPr id="108" name="Picture Placeholder 8"/>
          <p:cNvSpPr>
            <a:spLocks noGrp="1"/>
          </p:cNvSpPr>
          <p:nvPr>
            <p:ph type="pic" sz="quarter" idx="15"/>
          </p:nvPr>
        </p:nvSpPr>
        <p:spPr>
          <a:xfrm>
            <a:off x="14597220" y="20008237"/>
            <a:ext cx="6159662" cy="3704413"/>
          </a:xfrm>
          <a:prstGeom prst="rect">
            <a:avLst/>
          </a:prstGeom>
        </p:spPr>
        <p:txBody>
          <a:bodyPr lIns="91439" tIns="45719" rIns="91439" bIns="45719">
            <a:noAutofit/>
          </a:bodyPr>
          <a:lstStyle/>
          <a:p>
            <a:endParaRPr/>
          </a:p>
        </p:txBody>
      </p:sp>
      <p:sp>
        <p:nvSpPr>
          <p:cNvPr id="109" name="Picture Placeholder 8"/>
          <p:cNvSpPr>
            <a:spLocks noGrp="1"/>
          </p:cNvSpPr>
          <p:nvPr>
            <p:ph type="pic" sz="quarter" idx="16"/>
          </p:nvPr>
        </p:nvSpPr>
        <p:spPr>
          <a:xfrm>
            <a:off x="17222311" y="14740906"/>
            <a:ext cx="2659033" cy="5267333"/>
          </a:xfrm>
          <a:prstGeom prst="rect">
            <a:avLst/>
          </a:prstGeom>
        </p:spPr>
        <p:txBody>
          <a:bodyPr lIns="91439" tIns="45719" rIns="91439" bIns="45719">
            <a:noAutofit/>
          </a:bodyPr>
          <a:lstStyle/>
          <a:p>
            <a:endParaRPr/>
          </a:p>
        </p:txBody>
      </p:sp>
      <p:sp>
        <p:nvSpPr>
          <p:cNvPr id="110" name="Picture Placeholder 8"/>
          <p:cNvSpPr>
            <a:spLocks noGrp="1"/>
          </p:cNvSpPr>
          <p:nvPr>
            <p:ph type="pic" sz="quarter" idx="17"/>
          </p:nvPr>
        </p:nvSpPr>
        <p:spPr>
          <a:xfrm>
            <a:off x="10699560" y="16585697"/>
            <a:ext cx="7145096" cy="3422543"/>
          </a:xfrm>
          <a:prstGeom prst="rect">
            <a:avLst/>
          </a:prstGeom>
        </p:spPr>
        <p:txBody>
          <a:bodyPr lIns="91439" tIns="45719" rIns="91439" bIns="45719">
            <a:noAutofit/>
          </a:bodyPr>
          <a:lstStyle/>
          <a:p>
            <a:endParaRPr/>
          </a:p>
        </p:txBody>
      </p:sp>
      <p:sp>
        <p:nvSpPr>
          <p:cNvPr id="111" name="Picture Placeholder 8"/>
          <p:cNvSpPr>
            <a:spLocks noGrp="1"/>
          </p:cNvSpPr>
          <p:nvPr>
            <p:ph type="pic" sz="quarter" idx="18"/>
          </p:nvPr>
        </p:nvSpPr>
        <p:spPr>
          <a:xfrm>
            <a:off x="8775923" y="21240923"/>
            <a:ext cx="7145096" cy="3422543"/>
          </a:xfrm>
          <a:prstGeom prst="rect">
            <a:avLst/>
          </a:prstGeom>
        </p:spPr>
        <p:txBody>
          <a:bodyPr lIns="91439" tIns="45719" rIns="91439" bIns="45719">
            <a:noAutofit/>
          </a:bodyPr>
          <a:lstStyle/>
          <a:p>
            <a:endParaRPr/>
          </a:p>
        </p:txBody>
      </p:sp>
      <p:sp>
        <p:nvSpPr>
          <p:cNvPr id="112" name="Picture Placeholder 8"/>
          <p:cNvSpPr>
            <a:spLocks noGrp="1"/>
          </p:cNvSpPr>
          <p:nvPr>
            <p:ph type="pic" sz="quarter" idx="19"/>
          </p:nvPr>
        </p:nvSpPr>
        <p:spPr>
          <a:xfrm>
            <a:off x="20566873" y="15623835"/>
            <a:ext cx="5043587" cy="4726495"/>
          </a:xfrm>
          <a:prstGeom prst="rect">
            <a:avLst/>
          </a:prstGeom>
        </p:spPr>
        <p:txBody>
          <a:bodyPr lIns="91439" tIns="45719" rIns="91439" bIns="45719">
            <a:noAutofit/>
          </a:bodyPr>
          <a:lstStyle/>
          <a:p>
            <a:endParaRPr/>
          </a:p>
        </p:txBody>
      </p:sp>
      <p:sp>
        <p:nvSpPr>
          <p:cNvPr id="113" name="Picture Placeholder 8"/>
          <p:cNvSpPr>
            <a:spLocks noGrp="1"/>
          </p:cNvSpPr>
          <p:nvPr>
            <p:ph type="pic" sz="quarter" idx="20"/>
          </p:nvPr>
        </p:nvSpPr>
        <p:spPr>
          <a:xfrm>
            <a:off x="21350323" y="20960818"/>
            <a:ext cx="6195214" cy="5808458"/>
          </a:xfrm>
          <a:prstGeom prst="rect">
            <a:avLst/>
          </a:prstGeom>
        </p:spPr>
        <p:txBody>
          <a:bodyPr lIns="91439" tIns="45719" rIns="91439" bIns="45719">
            <a:noAutofit/>
          </a:bodyPr>
          <a:lstStyle/>
          <a:p>
            <a:endParaRPr/>
          </a:p>
        </p:txBody>
      </p:sp>
      <p:sp>
        <p:nvSpPr>
          <p:cNvPr id="114" name="Picture Placeholder 8"/>
          <p:cNvSpPr>
            <a:spLocks noGrp="1"/>
          </p:cNvSpPr>
          <p:nvPr>
            <p:ph type="pic" sz="half" idx="21"/>
          </p:nvPr>
        </p:nvSpPr>
        <p:spPr>
          <a:xfrm>
            <a:off x="16331381" y="13716000"/>
            <a:ext cx="10605406" cy="8173333"/>
          </a:xfrm>
          <a:prstGeom prst="rect">
            <a:avLst/>
          </a:prstGeom>
        </p:spPr>
        <p:txBody>
          <a:bodyPr lIns="91439" tIns="45719" rIns="91439" bIns="45719">
            <a:noAutofit/>
          </a:bodyPr>
          <a:lstStyle/>
          <a:p>
            <a:endParaRPr/>
          </a:p>
        </p:txBody>
      </p:sp>
      <p:sp>
        <p:nvSpPr>
          <p:cNvPr id="115" name="Picture Placeholder 8"/>
          <p:cNvSpPr>
            <a:spLocks noGrp="1"/>
          </p:cNvSpPr>
          <p:nvPr>
            <p:ph type="pic" sz="quarter" idx="22"/>
          </p:nvPr>
        </p:nvSpPr>
        <p:spPr>
          <a:xfrm>
            <a:off x="8048656" y="17543059"/>
            <a:ext cx="7801244" cy="7241018"/>
          </a:xfrm>
          <a:prstGeom prst="rect">
            <a:avLst/>
          </a:prstGeom>
        </p:spPr>
        <p:txBody>
          <a:bodyPr lIns="91439" tIns="45719" rIns="91439" bIns="45719">
            <a:noAutofit/>
          </a:bodyPr>
          <a:lstStyle/>
          <a:p>
            <a:endParaRPr/>
          </a:p>
        </p:txBody>
      </p:sp>
      <p:sp>
        <p:nvSpPr>
          <p:cNvPr id="116" name="Slide Number"/>
          <p:cNvSpPr txBox="1">
            <a:spLocks noGrp="1"/>
          </p:cNvSpPr>
          <p:nvPr>
            <p:ph type="sldNum" sz="quarter" idx="2"/>
          </p:nvPr>
        </p:nvSpPr>
        <p:spPr>
          <a:xfrm>
            <a:off x="17194279" y="12571732"/>
            <a:ext cx="280921" cy="281937"/>
          </a:xfrm>
          <a:prstGeom prst="rect">
            <a:avLst/>
          </a:prstGeom>
        </p:spPr>
        <p:txBody>
          <a:bodyPr lIns="45718" tIns="45718" rIns="45718" bIns="45718"/>
          <a:lstStyle>
            <a:lvl1pPr defTabSz="584200">
              <a:defRPr sz="1200">
                <a:solidFill>
                  <a:srgbClr val="FFFFFF"/>
                </a:solidFill>
                <a:latin typeface="Lato Bold"/>
                <a:ea typeface="Lato Bold"/>
                <a:cs typeface="Lato Bold"/>
                <a:sym typeface="Lato Bold"/>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23"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30"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7_Пользовательский макет">
    <p:spTree>
      <p:nvGrpSpPr>
        <p:cNvPr id="1" name=""/>
        <p:cNvGrpSpPr/>
        <p:nvPr/>
      </p:nvGrpSpPr>
      <p:grpSpPr>
        <a:xfrm>
          <a:off x="0" y="0"/>
          <a:ext cx="0" cy="0"/>
          <a:chOff x="0" y="0"/>
          <a:chExt cx="0" cy="0"/>
        </a:xfrm>
      </p:grpSpPr>
      <p:sp>
        <p:nvSpPr>
          <p:cNvPr id="137" name="Рисунок 6"/>
          <p:cNvSpPr>
            <a:spLocks noGrp="1"/>
          </p:cNvSpPr>
          <p:nvPr>
            <p:ph type="pic" idx="13"/>
          </p:nvPr>
        </p:nvSpPr>
        <p:spPr>
          <a:xfrm>
            <a:off x="0" y="0"/>
            <a:ext cx="15321281" cy="13716000"/>
          </a:xfrm>
          <a:prstGeom prst="rect">
            <a:avLst/>
          </a:prstGeom>
        </p:spPr>
        <p:txBody>
          <a:bodyPr lIns="91439" tIns="45719" rIns="91439" bIns="45719">
            <a:noAutofit/>
          </a:bodyPr>
          <a:lstStyle/>
          <a:p>
            <a:endParaRPr/>
          </a:p>
        </p:txBody>
      </p:sp>
      <p:sp>
        <p:nvSpPr>
          <p:cNvPr id="138"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Subtitle">
    <p:bg>
      <p:bgPr>
        <a:solidFill>
          <a:srgbClr val="404C55"/>
        </a:solidFill>
        <a:effectLst/>
      </p:bgPr>
    </p:bg>
    <p:spTree>
      <p:nvGrpSpPr>
        <p:cNvPr id="1" name=""/>
        <p:cNvGrpSpPr/>
        <p:nvPr/>
      </p:nvGrpSpPr>
      <p:grpSpPr>
        <a:xfrm>
          <a:off x="0" y="0"/>
          <a:ext cx="0" cy="0"/>
          <a:chOff x="0" y="0"/>
          <a:chExt cx="0" cy="0"/>
        </a:xfrm>
      </p:grpSpPr>
      <p:sp>
        <p:nvSpPr>
          <p:cNvPr id="145" name="Picture Placeholder 3"/>
          <p:cNvSpPr>
            <a:spLocks noGrp="1"/>
          </p:cNvSpPr>
          <p:nvPr>
            <p:ph type="pic" sz="quarter" idx="13"/>
          </p:nvPr>
        </p:nvSpPr>
        <p:spPr>
          <a:xfrm>
            <a:off x="0" y="13980025"/>
            <a:ext cx="4017963" cy="4019553"/>
          </a:xfrm>
          <a:prstGeom prst="rect">
            <a:avLst/>
          </a:prstGeom>
        </p:spPr>
        <p:txBody>
          <a:bodyPr lIns="91439" tIns="45719" rIns="91439" bIns="45719">
            <a:noAutofit/>
          </a:bodyPr>
          <a:lstStyle/>
          <a:p>
            <a:endParaRPr/>
          </a:p>
        </p:txBody>
      </p:sp>
      <p:sp>
        <p:nvSpPr>
          <p:cNvPr id="146" name="Picture Placeholder 5"/>
          <p:cNvSpPr>
            <a:spLocks noGrp="1"/>
          </p:cNvSpPr>
          <p:nvPr>
            <p:ph type="pic" sz="quarter" idx="14"/>
          </p:nvPr>
        </p:nvSpPr>
        <p:spPr>
          <a:xfrm>
            <a:off x="5197642" y="14053636"/>
            <a:ext cx="4067177" cy="4065591"/>
          </a:xfrm>
          <a:prstGeom prst="rect">
            <a:avLst/>
          </a:prstGeom>
        </p:spPr>
        <p:txBody>
          <a:bodyPr lIns="91439" tIns="45719" rIns="91439" bIns="45719">
            <a:noAutofit/>
          </a:bodyPr>
          <a:lstStyle/>
          <a:p>
            <a:endParaRPr/>
          </a:p>
        </p:txBody>
      </p:sp>
      <p:sp>
        <p:nvSpPr>
          <p:cNvPr id="147" name="Picture Placeholder 8"/>
          <p:cNvSpPr>
            <a:spLocks noGrp="1"/>
          </p:cNvSpPr>
          <p:nvPr>
            <p:ph type="pic" sz="quarter" idx="15"/>
          </p:nvPr>
        </p:nvSpPr>
        <p:spPr>
          <a:xfrm>
            <a:off x="14597220" y="20008237"/>
            <a:ext cx="6159662" cy="3704413"/>
          </a:xfrm>
          <a:prstGeom prst="rect">
            <a:avLst/>
          </a:prstGeom>
        </p:spPr>
        <p:txBody>
          <a:bodyPr lIns="91439" tIns="45719" rIns="91439" bIns="45719">
            <a:noAutofit/>
          </a:bodyPr>
          <a:lstStyle/>
          <a:p>
            <a:endParaRPr/>
          </a:p>
        </p:txBody>
      </p:sp>
      <p:sp>
        <p:nvSpPr>
          <p:cNvPr id="148" name="Picture Placeholder 8"/>
          <p:cNvSpPr>
            <a:spLocks noGrp="1"/>
          </p:cNvSpPr>
          <p:nvPr>
            <p:ph type="pic" sz="quarter" idx="16"/>
          </p:nvPr>
        </p:nvSpPr>
        <p:spPr>
          <a:xfrm>
            <a:off x="17222311" y="14740906"/>
            <a:ext cx="2659033" cy="5267333"/>
          </a:xfrm>
          <a:prstGeom prst="rect">
            <a:avLst/>
          </a:prstGeom>
        </p:spPr>
        <p:txBody>
          <a:bodyPr lIns="91439" tIns="45719" rIns="91439" bIns="45719">
            <a:noAutofit/>
          </a:bodyPr>
          <a:lstStyle/>
          <a:p>
            <a:endParaRPr/>
          </a:p>
        </p:txBody>
      </p:sp>
      <p:sp>
        <p:nvSpPr>
          <p:cNvPr id="149" name="Picture Placeholder 8"/>
          <p:cNvSpPr>
            <a:spLocks noGrp="1"/>
          </p:cNvSpPr>
          <p:nvPr>
            <p:ph type="pic" sz="quarter" idx="17"/>
          </p:nvPr>
        </p:nvSpPr>
        <p:spPr>
          <a:xfrm>
            <a:off x="10699560" y="16585697"/>
            <a:ext cx="7145096" cy="3422543"/>
          </a:xfrm>
          <a:prstGeom prst="rect">
            <a:avLst/>
          </a:prstGeom>
        </p:spPr>
        <p:txBody>
          <a:bodyPr lIns="91439" tIns="45719" rIns="91439" bIns="45719">
            <a:noAutofit/>
          </a:bodyPr>
          <a:lstStyle/>
          <a:p>
            <a:endParaRPr/>
          </a:p>
        </p:txBody>
      </p:sp>
      <p:sp>
        <p:nvSpPr>
          <p:cNvPr id="150" name="Picture Placeholder 8"/>
          <p:cNvSpPr>
            <a:spLocks noGrp="1"/>
          </p:cNvSpPr>
          <p:nvPr>
            <p:ph type="pic" sz="quarter" idx="18"/>
          </p:nvPr>
        </p:nvSpPr>
        <p:spPr>
          <a:xfrm>
            <a:off x="8775923" y="21240923"/>
            <a:ext cx="7145096" cy="3422543"/>
          </a:xfrm>
          <a:prstGeom prst="rect">
            <a:avLst/>
          </a:prstGeom>
        </p:spPr>
        <p:txBody>
          <a:bodyPr lIns="91439" tIns="45719" rIns="91439" bIns="45719">
            <a:noAutofit/>
          </a:bodyPr>
          <a:lstStyle/>
          <a:p>
            <a:endParaRPr/>
          </a:p>
        </p:txBody>
      </p:sp>
      <p:sp>
        <p:nvSpPr>
          <p:cNvPr id="151" name="Picture Placeholder 8"/>
          <p:cNvSpPr>
            <a:spLocks noGrp="1"/>
          </p:cNvSpPr>
          <p:nvPr>
            <p:ph type="pic" sz="quarter" idx="19"/>
          </p:nvPr>
        </p:nvSpPr>
        <p:spPr>
          <a:xfrm>
            <a:off x="20566873" y="15623835"/>
            <a:ext cx="5043587" cy="4726495"/>
          </a:xfrm>
          <a:prstGeom prst="rect">
            <a:avLst/>
          </a:prstGeom>
        </p:spPr>
        <p:txBody>
          <a:bodyPr lIns="91439" tIns="45719" rIns="91439" bIns="45719">
            <a:noAutofit/>
          </a:bodyPr>
          <a:lstStyle/>
          <a:p>
            <a:endParaRPr/>
          </a:p>
        </p:txBody>
      </p:sp>
      <p:sp>
        <p:nvSpPr>
          <p:cNvPr id="152" name="Picture Placeholder 8"/>
          <p:cNvSpPr>
            <a:spLocks noGrp="1"/>
          </p:cNvSpPr>
          <p:nvPr>
            <p:ph type="pic" sz="quarter" idx="20"/>
          </p:nvPr>
        </p:nvSpPr>
        <p:spPr>
          <a:xfrm>
            <a:off x="21350323" y="20960818"/>
            <a:ext cx="6195214" cy="5808458"/>
          </a:xfrm>
          <a:prstGeom prst="rect">
            <a:avLst/>
          </a:prstGeom>
        </p:spPr>
        <p:txBody>
          <a:bodyPr lIns="91439" tIns="45719" rIns="91439" bIns="45719">
            <a:noAutofit/>
          </a:bodyPr>
          <a:lstStyle/>
          <a:p>
            <a:endParaRPr/>
          </a:p>
        </p:txBody>
      </p:sp>
      <p:sp>
        <p:nvSpPr>
          <p:cNvPr id="153" name="Picture Placeholder 8"/>
          <p:cNvSpPr>
            <a:spLocks noGrp="1"/>
          </p:cNvSpPr>
          <p:nvPr>
            <p:ph type="pic" sz="half" idx="21"/>
          </p:nvPr>
        </p:nvSpPr>
        <p:spPr>
          <a:xfrm>
            <a:off x="16331381" y="13716000"/>
            <a:ext cx="10605406" cy="8173333"/>
          </a:xfrm>
          <a:prstGeom prst="rect">
            <a:avLst/>
          </a:prstGeom>
        </p:spPr>
        <p:txBody>
          <a:bodyPr lIns="91439" tIns="45719" rIns="91439" bIns="45719">
            <a:noAutofit/>
          </a:bodyPr>
          <a:lstStyle/>
          <a:p>
            <a:endParaRPr/>
          </a:p>
        </p:txBody>
      </p:sp>
      <p:sp>
        <p:nvSpPr>
          <p:cNvPr id="154" name="Picture Placeholder 8"/>
          <p:cNvSpPr>
            <a:spLocks noGrp="1"/>
          </p:cNvSpPr>
          <p:nvPr>
            <p:ph type="pic" sz="quarter" idx="22"/>
          </p:nvPr>
        </p:nvSpPr>
        <p:spPr>
          <a:xfrm>
            <a:off x="8048656" y="17543059"/>
            <a:ext cx="7801244" cy="7241018"/>
          </a:xfrm>
          <a:prstGeom prst="rect">
            <a:avLst/>
          </a:prstGeom>
        </p:spPr>
        <p:txBody>
          <a:bodyPr lIns="91439" tIns="45719" rIns="91439" bIns="45719">
            <a:noAutofit/>
          </a:bodyPr>
          <a:lstStyle/>
          <a:p>
            <a:endParaRPr/>
          </a:p>
        </p:txBody>
      </p:sp>
      <p:sp>
        <p:nvSpPr>
          <p:cNvPr id="155" name="Slide Number"/>
          <p:cNvSpPr txBox="1">
            <a:spLocks noGrp="1"/>
          </p:cNvSpPr>
          <p:nvPr>
            <p:ph type="sldNum" sz="quarter" idx="2"/>
          </p:nvPr>
        </p:nvSpPr>
        <p:spPr>
          <a:xfrm>
            <a:off x="17194279" y="12571732"/>
            <a:ext cx="280921" cy="281937"/>
          </a:xfrm>
          <a:prstGeom prst="rect">
            <a:avLst/>
          </a:prstGeom>
        </p:spPr>
        <p:txBody>
          <a:bodyPr lIns="45718" tIns="45718" rIns="45718" bIns="45718"/>
          <a:lstStyle>
            <a:lvl1pPr defTabSz="584200">
              <a:defRPr sz="1200">
                <a:solidFill>
                  <a:srgbClr val="FFFFFF"/>
                </a:solidFill>
                <a:latin typeface="Lato Bold"/>
                <a:ea typeface="Lato Bold"/>
                <a:cs typeface="Lato Bold"/>
                <a:sym typeface="Lato Bold"/>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0">
    <p:spTree>
      <p:nvGrpSpPr>
        <p:cNvPr id="1" name=""/>
        <p:cNvGrpSpPr/>
        <p:nvPr/>
      </p:nvGrpSpPr>
      <p:grpSpPr>
        <a:xfrm>
          <a:off x="0" y="0"/>
          <a:ext cx="0" cy="0"/>
          <a:chOff x="0" y="0"/>
          <a:chExt cx="0" cy="0"/>
        </a:xfrm>
      </p:grpSpPr>
      <p:sp>
        <p:nvSpPr>
          <p:cNvPr id="24" name="Title Text"/>
          <p:cNvSpPr txBox="1">
            <a:spLocks noGrp="1"/>
          </p:cNvSpPr>
          <p:nvPr>
            <p:ph type="title"/>
          </p:nvPr>
        </p:nvSpPr>
        <p:spPr>
          <a:xfrm>
            <a:off x="3652837" y="1539875"/>
            <a:ext cx="19507202" cy="3336925"/>
          </a:xfrm>
          <a:prstGeom prst="rect">
            <a:avLst/>
          </a:prstGeom>
        </p:spPr>
        <p:txBody>
          <a:bodyPr lIns="91436" tIns="91436" rIns="91436" bIns="91436" anchor="ctr"/>
          <a:lstStyle/>
          <a:p>
            <a:r>
              <a:t>Title Text</a:t>
            </a:r>
          </a:p>
        </p:txBody>
      </p:sp>
      <p:sp>
        <p:nvSpPr>
          <p:cNvPr id="25" name="Body Level One…"/>
          <p:cNvSpPr txBox="1">
            <a:spLocks noGrp="1"/>
          </p:cNvSpPr>
          <p:nvPr>
            <p:ph type="body" sz="half" idx="1"/>
          </p:nvPr>
        </p:nvSpPr>
        <p:spPr>
          <a:xfrm>
            <a:off x="13609637" y="4876800"/>
            <a:ext cx="9550403" cy="8839200"/>
          </a:xfrm>
          <a:prstGeom prst="rect">
            <a:avLst/>
          </a:prstGeom>
        </p:spPr>
        <p:txBody>
          <a:bodyPr lIns="91436" tIns="91436" rIns="91436" bIns="91436"/>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grpSp>
        <p:nvGrpSpPr>
          <p:cNvPr id="39" name="Group"/>
          <p:cNvGrpSpPr/>
          <p:nvPr/>
        </p:nvGrpSpPr>
        <p:grpSpPr>
          <a:xfrm>
            <a:off x="595304" y="-1066808"/>
            <a:ext cx="12157091" cy="15849612"/>
            <a:chOff x="-3" y="-3"/>
            <a:chExt cx="12157089" cy="15849610"/>
          </a:xfrm>
        </p:grpSpPr>
        <p:sp>
          <p:nvSpPr>
            <p:cNvPr id="33" name="Circle"/>
            <p:cNvSpPr/>
            <p:nvPr/>
          </p:nvSpPr>
          <p:spPr>
            <a:xfrm>
              <a:off x="1065137" y="3554594"/>
              <a:ext cx="9062816" cy="9061815"/>
            </a:xfrm>
            <a:prstGeom prst="ellipse">
              <a:avLst/>
            </a:prstGeom>
            <a:solidFill>
              <a:srgbClr val="FFFFFF"/>
            </a:solidFill>
            <a:ln w="12700" cap="flat">
              <a:noFill/>
              <a:miter lim="400000"/>
            </a:ln>
            <a:effectLst>
              <a:outerShdw blurRad="1016000" rotWithShape="0">
                <a:srgbClr val="000000">
                  <a:alpha val="39999"/>
                </a:srgbClr>
              </a:outerShdw>
            </a:effectLst>
          </p:spPr>
          <p:txBody>
            <a:bodyPr wrap="square" lIns="91436" tIns="91436" rIns="91436" bIns="91436" numCol="1" anchor="ctr">
              <a:noAutofit/>
            </a:bodyPr>
            <a:lstStyle/>
            <a:p>
              <a:pPr algn="ctr">
                <a:defRPr>
                  <a:solidFill>
                    <a:srgbClr val="FFFFFF"/>
                  </a:solidFill>
                </a:defRPr>
              </a:pPr>
              <a:endParaRPr/>
            </a:p>
          </p:txBody>
        </p:sp>
        <p:grpSp>
          <p:nvGrpSpPr>
            <p:cNvPr id="38" name="Group"/>
            <p:cNvGrpSpPr/>
            <p:nvPr/>
          </p:nvGrpSpPr>
          <p:grpSpPr>
            <a:xfrm>
              <a:off x="-4" y="-4"/>
              <a:ext cx="12157091" cy="15849612"/>
              <a:chOff x="-1" y="-3"/>
              <a:chExt cx="12157089" cy="15849610"/>
            </a:xfrm>
          </p:grpSpPr>
          <p:grpSp>
            <p:nvGrpSpPr>
              <p:cNvPr id="36" name="Group"/>
              <p:cNvGrpSpPr/>
              <p:nvPr/>
            </p:nvGrpSpPr>
            <p:grpSpPr>
              <a:xfrm>
                <a:off x="-3" y="-3"/>
                <a:ext cx="12157091" cy="15849611"/>
                <a:chOff x="0" y="0"/>
                <a:chExt cx="12157089" cy="15849610"/>
              </a:xfrm>
            </p:grpSpPr>
            <p:sp>
              <p:nvSpPr>
                <p:cNvPr id="34" name="Shape"/>
                <p:cNvSpPr/>
                <p:nvPr/>
              </p:nvSpPr>
              <p:spPr>
                <a:xfrm>
                  <a:off x="-2" y="7128444"/>
                  <a:ext cx="8722137" cy="872116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24" y="10800"/>
                      </a:moveTo>
                      <a:cubicBezTo>
                        <a:pt x="3124" y="15039"/>
                        <a:pt x="6561" y="18476"/>
                        <a:pt x="10800" y="18476"/>
                      </a:cubicBezTo>
                      <a:cubicBezTo>
                        <a:pt x="15039" y="18476"/>
                        <a:pt x="18476" y="15039"/>
                        <a:pt x="18476" y="10800"/>
                      </a:cubicBezTo>
                      <a:cubicBezTo>
                        <a:pt x="18476" y="6561"/>
                        <a:pt x="15039" y="3124"/>
                        <a:pt x="10800" y="3124"/>
                      </a:cubicBezTo>
                      <a:cubicBezTo>
                        <a:pt x="6561" y="3124"/>
                        <a:pt x="3124" y="6561"/>
                        <a:pt x="3124" y="10800"/>
                      </a:cubicBezTo>
                      <a:close/>
                    </a:path>
                  </a:pathLst>
                </a:custGeom>
                <a:gradFill flip="none" rotWithShape="1">
                  <a:gsLst>
                    <a:gs pos="0">
                      <a:schemeClr val="accent1">
                        <a:alpha val="69999"/>
                      </a:schemeClr>
                    </a:gs>
                    <a:gs pos="100000">
                      <a:schemeClr val="accent1"/>
                    </a:gs>
                  </a:gsLst>
                  <a:lin ang="2700000" scaled="0"/>
                </a:gradFill>
                <a:ln w="12700" cap="flat">
                  <a:noFill/>
                  <a:miter lim="400000"/>
                </a:ln>
                <a:effectLst/>
              </p:spPr>
              <p:txBody>
                <a:bodyPr wrap="square" lIns="91436" tIns="91436" rIns="91436" bIns="91436" numCol="1" anchor="ctr">
                  <a:noAutofit/>
                </a:bodyPr>
                <a:lstStyle/>
                <a:p>
                  <a:pPr algn="ctr"/>
                  <a:endParaRPr/>
                </a:p>
              </p:txBody>
            </p:sp>
            <p:sp>
              <p:nvSpPr>
                <p:cNvPr id="35" name="Shape"/>
                <p:cNvSpPr/>
                <p:nvPr/>
              </p:nvSpPr>
              <p:spPr>
                <a:xfrm>
                  <a:off x="3434956" y="-1"/>
                  <a:ext cx="8722133" cy="872116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124" y="10800"/>
                      </a:moveTo>
                      <a:cubicBezTo>
                        <a:pt x="3124" y="15039"/>
                        <a:pt x="6561" y="18476"/>
                        <a:pt x="10800" y="18476"/>
                      </a:cubicBezTo>
                      <a:cubicBezTo>
                        <a:pt x="15039" y="18476"/>
                        <a:pt x="18476" y="15039"/>
                        <a:pt x="18476" y="10800"/>
                      </a:cubicBezTo>
                      <a:cubicBezTo>
                        <a:pt x="18476" y="6561"/>
                        <a:pt x="15039" y="3124"/>
                        <a:pt x="10800" y="3124"/>
                      </a:cubicBezTo>
                      <a:cubicBezTo>
                        <a:pt x="6561" y="3124"/>
                        <a:pt x="3124" y="6561"/>
                        <a:pt x="3124" y="10800"/>
                      </a:cubicBezTo>
                      <a:close/>
                    </a:path>
                  </a:pathLst>
                </a:custGeom>
                <a:gradFill flip="none" rotWithShape="1">
                  <a:gsLst>
                    <a:gs pos="0">
                      <a:schemeClr val="accent1">
                        <a:alpha val="69999"/>
                      </a:schemeClr>
                    </a:gs>
                    <a:gs pos="100000">
                      <a:schemeClr val="accent1"/>
                    </a:gs>
                  </a:gsLst>
                  <a:lin ang="2700000" scaled="0"/>
                </a:gradFill>
                <a:ln w="12700" cap="flat">
                  <a:noFill/>
                  <a:miter lim="400000"/>
                </a:ln>
                <a:effectLst/>
              </p:spPr>
              <p:txBody>
                <a:bodyPr wrap="square" lIns="91436" tIns="91436" rIns="91436" bIns="91436" numCol="1" anchor="ctr">
                  <a:noAutofit/>
                </a:bodyPr>
                <a:lstStyle/>
                <a:p>
                  <a:pPr algn="ctr"/>
                  <a:endParaRPr/>
                </a:p>
              </p:txBody>
            </p:sp>
          </p:grpSp>
          <p:pic>
            <p:nvPicPr>
              <p:cNvPr id="37" name="4745.jpg" descr="4745.jpg"/>
              <p:cNvPicPr>
                <a:picLocks noChangeAspect="1"/>
              </p:cNvPicPr>
              <p:nvPr/>
            </p:nvPicPr>
            <p:blipFill>
              <a:blip r:embed="rId2">
                <a:extLst/>
              </a:blip>
              <a:stretch>
                <a:fillRect/>
              </a:stretch>
            </p:blipFill>
            <p:spPr>
              <a:xfrm>
                <a:off x="1065138" y="3554595"/>
                <a:ext cx="9062945" cy="9061943"/>
              </a:xfrm>
              <a:prstGeom prst="rect">
                <a:avLst/>
              </a:prstGeom>
              <a:ln w="12700" cap="flat">
                <a:noFill/>
                <a:miter lim="400000"/>
              </a:ln>
              <a:effectLst/>
            </p:spPr>
          </p:pic>
        </p:grpSp>
      </p:gr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56" name="Shape"/>
          <p:cNvSpPr/>
          <p:nvPr/>
        </p:nvSpPr>
        <p:spPr>
          <a:xfrm rot="5400000">
            <a:off x="518277" y="-534234"/>
            <a:ext cx="6813632" cy="7850191"/>
          </a:xfrm>
          <a:custGeom>
            <a:avLst/>
            <a:gdLst/>
            <a:ahLst/>
            <a:cxnLst>
              <a:cxn ang="0">
                <a:pos x="wd2" y="hd2"/>
              </a:cxn>
              <a:cxn ang="5400000">
                <a:pos x="wd2" y="hd2"/>
              </a:cxn>
              <a:cxn ang="10800000">
                <a:pos x="wd2" y="hd2"/>
              </a:cxn>
              <a:cxn ang="16200000">
                <a:pos x="wd2" y="hd2"/>
              </a:cxn>
            </a:cxnLst>
            <a:rect l="0" t="0" r="r" b="b"/>
            <a:pathLst>
              <a:path w="21580" h="21600" extrusionOk="0">
                <a:moveTo>
                  <a:pt x="8" y="6633"/>
                </a:moveTo>
                <a:lnTo>
                  <a:pt x="21580" y="0"/>
                </a:lnTo>
                <a:lnTo>
                  <a:pt x="21580" y="21600"/>
                </a:lnTo>
                <a:lnTo>
                  <a:pt x="8" y="21600"/>
                </a:lnTo>
                <a:cubicBezTo>
                  <a:pt x="36" y="17062"/>
                  <a:pt x="-20" y="11172"/>
                  <a:pt x="8" y="6633"/>
                </a:cubicBezTo>
                <a:close/>
              </a:path>
            </a:pathLst>
          </a:custGeom>
          <a:gradFill>
            <a:gsLst>
              <a:gs pos="0">
                <a:srgbClr val="009C47"/>
              </a:gs>
              <a:gs pos="50000">
                <a:schemeClr val="accent2"/>
              </a:gs>
              <a:gs pos="100000">
                <a:srgbClr val="47B967"/>
              </a:gs>
            </a:gsLst>
            <a:lin ang="16200000"/>
          </a:gradFill>
          <a:ln w="12700">
            <a:solidFill>
              <a:schemeClr val="accent1"/>
            </a:solidFill>
            <a:miter/>
          </a:ln>
          <a:effectLst>
            <a:outerShdw blurRad="127000" dist="38100" dir="5400000" rotWithShape="0">
              <a:srgbClr val="000000">
                <a:alpha val="62998"/>
              </a:srgbClr>
            </a:outerShdw>
          </a:effectLst>
        </p:spPr>
        <p:txBody>
          <a:bodyPr lIns="91436" tIns="91436" rIns="91436" bIns="91436" anchor="ctr"/>
          <a:lstStyle/>
          <a:p>
            <a:pPr>
              <a:defRPr>
                <a:solidFill>
                  <a:srgbClr val="FFFFFF"/>
                </a:solidFill>
              </a:defRPr>
            </a:pPr>
            <a:endParaRPr/>
          </a:p>
        </p:txBody>
      </p:sp>
      <p:pic>
        <p:nvPicPr>
          <p:cNvPr id="57" name="134.jpg" descr="134.jpg"/>
          <p:cNvPicPr>
            <a:picLocks noChangeAspect="1"/>
          </p:cNvPicPr>
          <p:nvPr/>
        </p:nvPicPr>
        <p:blipFill>
          <a:blip r:embed="rId2">
            <a:extLst/>
          </a:blip>
          <a:stretch>
            <a:fillRect/>
          </a:stretch>
        </p:blipFill>
        <p:spPr>
          <a:xfrm>
            <a:off x="0" y="2187575"/>
            <a:ext cx="13222288" cy="9221790"/>
          </a:xfrm>
          <a:prstGeom prst="rect">
            <a:avLst/>
          </a:prstGeom>
          <a:ln w="12700">
            <a:miter lim="400000"/>
          </a:ln>
        </p:spPr>
      </p:pic>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65" name="Picture Placeholder 8"/>
          <p:cNvSpPr>
            <a:spLocks noGrp="1"/>
          </p:cNvSpPr>
          <p:nvPr>
            <p:ph type="pic" sz="half" idx="13"/>
          </p:nvPr>
        </p:nvSpPr>
        <p:spPr>
          <a:xfrm>
            <a:off x="1801908" y="0"/>
            <a:ext cx="7906871" cy="13716000"/>
          </a:xfrm>
          <a:prstGeom prst="rect">
            <a:avLst/>
          </a:prstGeom>
        </p:spPr>
        <p:txBody>
          <a:bodyPr lIns="91439" tIns="45719" rIns="91439" bIns="45719">
            <a:noAutofit/>
          </a:bodyPr>
          <a:lstStyle/>
          <a:p>
            <a:endParaRPr/>
          </a:p>
        </p:txBody>
      </p:sp>
      <p:sp>
        <p:nvSpPr>
          <p:cNvPr id="66"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Заголовок и объект">
    <p:spTree>
      <p:nvGrpSpPr>
        <p:cNvPr id="1" name=""/>
        <p:cNvGrpSpPr/>
        <p:nvPr/>
      </p:nvGrpSpPr>
      <p:grpSpPr>
        <a:xfrm>
          <a:off x="0" y="0"/>
          <a:ext cx="0" cy="0"/>
          <a:chOff x="0" y="0"/>
          <a:chExt cx="0" cy="0"/>
        </a:xfrm>
      </p:grpSpPr>
      <p:sp>
        <p:nvSpPr>
          <p:cNvPr id="73" name="Рисунок 7"/>
          <p:cNvSpPr>
            <a:spLocks noGrp="1"/>
          </p:cNvSpPr>
          <p:nvPr>
            <p:ph type="pic" idx="13"/>
          </p:nvPr>
        </p:nvSpPr>
        <p:spPr>
          <a:xfrm>
            <a:off x="2438400" y="1732907"/>
            <a:ext cx="19507199" cy="10250186"/>
          </a:xfrm>
          <a:prstGeom prst="rect">
            <a:avLst/>
          </a:prstGeom>
        </p:spPr>
        <p:txBody>
          <a:bodyPr lIns="91439" tIns="45719" rIns="91439" bIns="45719">
            <a:noAutofit/>
          </a:bodyPr>
          <a:lstStyle/>
          <a:p>
            <a:endParaRPr/>
          </a:p>
        </p:txBody>
      </p:sp>
      <p:sp>
        <p:nvSpPr>
          <p:cNvPr id="74"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Вертик. загол. и текст">
    <p:spTree>
      <p:nvGrpSpPr>
        <p:cNvPr id="1" name=""/>
        <p:cNvGrpSpPr/>
        <p:nvPr/>
      </p:nvGrpSpPr>
      <p:grpSpPr>
        <a:xfrm>
          <a:off x="0" y="0"/>
          <a:ext cx="0" cy="0"/>
          <a:chOff x="0" y="0"/>
          <a:chExt cx="0" cy="0"/>
        </a:xfrm>
      </p:grpSpPr>
      <p:sp>
        <p:nvSpPr>
          <p:cNvPr id="81" name="Рисунок 7"/>
          <p:cNvSpPr>
            <a:spLocks noGrp="1"/>
          </p:cNvSpPr>
          <p:nvPr>
            <p:ph type="pic" sz="half" idx="13"/>
          </p:nvPr>
        </p:nvSpPr>
        <p:spPr>
          <a:xfrm>
            <a:off x="0" y="0"/>
            <a:ext cx="7376160" cy="13716000"/>
          </a:xfrm>
          <a:prstGeom prst="rect">
            <a:avLst/>
          </a:prstGeom>
        </p:spPr>
        <p:txBody>
          <a:bodyPr lIns="91439" tIns="45719" rIns="91439" bIns="45719">
            <a:noAutofit/>
          </a:bodyPr>
          <a:lstStyle/>
          <a:p>
            <a:endParaRPr/>
          </a:p>
        </p:txBody>
      </p:sp>
      <p:sp>
        <p:nvSpPr>
          <p:cNvPr id="82"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8_Пользовательский макет">
    <p:spTree>
      <p:nvGrpSpPr>
        <p:cNvPr id="1" name=""/>
        <p:cNvGrpSpPr/>
        <p:nvPr/>
      </p:nvGrpSpPr>
      <p:grpSpPr>
        <a:xfrm>
          <a:off x="0" y="0"/>
          <a:ext cx="0" cy="0"/>
          <a:chOff x="0" y="0"/>
          <a:chExt cx="0" cy="0"/>
        </a:xfrm>
      </p:grpSpPr>
      <p:sp>
        <p:nvSpPr>
          <p:cNvPr id="89" name="Рисунок 6"/>
          <p:cNvSpPr>
            <a:spLocks noGrp="1"/>
          </p:cNvSpPr>
          <p:nvPr>
            <p:ph type="pic" idx="13"/>
          </p:nvPr>
        </p:nvSpPr>
        <p:spPr>
          <a:xfrm>
            <a:off x="0" y="0"/>
            <a:ext cx="24384000" cy="13716000"/>
          </a:xfrm>
          <a:prstGeom prst="rect">
            <a:avLst/>
          </a:prstGeom>
        </p:spPr>
        <p:txBody>
          <a:bodyPr lIns="91439" tIns="45719" rIns="91439" bIns="45719">
            <a:noAutofit/>
          </a:bodyPr>
          <a:lstStyle/>
          <a:p>
            <a:endParaRPr/>
          </a:p>
        </p:txBody>
      </p:sp>
      <p:sp>
        <p:nvSpPr>
          <p:cNvPr id="90" name="Рисунок 8"/>
          <p:cNvSpPr>
            <a:spLocks noGrp="1"/>
          </p:cNvSpPr>
          <p:nvPr>
            <p:ph type="pic" sz="quarter" idx="14"/>
          </p:nvPr>
        </p:nvSpPr>
        <p:spPr>
          <a:xfrm>
            <a:off x="3724733" y="4612644"/>
            <a:ext cx="4661254" cy="4490712"/>
          </a:xfrm>
          <a:prstGeom prst="rect">
            <a:avLst/>
          </a:prstGeom>
        </p:spPr>
        <p:txBody>
          <a:bodyPr lIns="91439" tIns="45719" rIns="91439" bIns="45719">
            <a:noAutofit/>
          </a:bodyPr>
          <a:lstStyle/>
          <a:p>
            <a:endParaRPr/>
          </a:p>
        </p:txBody>
      </p:sp>
      <p:sp>
        <p:nvSpPr>
          <p:cNvPr id="91" name="Slide Number"/>
          <p:cNvSpPr txBox="1">
            <a:spLocks noGrp="1"/>
          </p:cNvSpPr>
          <p:nvPr>
            <p:ph type="sldNum" sz="quarter" idx="2"/>
          </p:nvPr>
        </p:nvSpPr>
        <p:spPr>
          <a:xfrm>
            <a:off x="16970656" y="12470747"/>
            <a:ext cx="504545" cy="483907"/>
          </a:xfrm>
          <a:prstGeom prst="rect">
            <a:avLst/>
          </a:prstGeom>
        </p:spPr>
        <p:txBody>
          <a:bodyPr lIns="91437" tIns="91437" rIns="91437" bIns="91437"/>
          <a:lstStyle>
            <a:lvl1pPr>
              <a:defRPr>
                <a:solidFill>
                  <a:srgbClr val="888888"/>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474.jpg" descr="474.jpg"/>
          <p:cNvPicPr>
            <a:picLocks noChangeAspect="1"/>
          </p:cNvPicPr>
          <p:nvPr/>
        </p:nvPicPr>
        <p:blipFill>
          <a:blip r:embed="rId17" cstate="email">
            <a:extLst>
              <a:ext uri="{28A0092B-C50C-407E-A947-70E740481C1C}">
                <a14:useLocalDpi xmlns:a14="http://schemas.microsoft.com/office/drawing/2010/main"/>
              </a:ext>
            </a:extLst>
          </a:blip>
          <a:srcRect/>
          <a:stretch>
            <a:fillRect/>
          </a:stretch>
        </p:blipFill>
        <p:spPr>
          <a:xfrm>
            <a:off x="11887199" y="2263775"/>
            <a:ext cx="5937253" cy="9356726"/>
          </a:xfrm>
          <a:prstGeom prst="rect">
            <a:avLst/>
          </a:prstGeom>
          <a:ln w="12700">
            <a:miter lim="400000"/>
          </a:ln>
        </p:spPr>
      </p:pic>
      <p:pic>
        <p:nvPicPr>
          <p:cNvPr id="3" name="6195.jpg" descr="6195.jpg"/>
          <p:cNvPicPr>
            <a:picLocks noChangeAspect="1"/>
          </p:cNvPicPr>
          <p:nvPr/>
        </p:nvPicPr>
        <p:blipFill>
          <a:blip r:embed="rId18" cstate="email">
            <a:extLst>
              <a:ext uri="{28A0092B-C50C-407E-A947-70E740481C1C}">
                <a14:useLocalDpi xmlns:a14="http://schemas.microsoft.com/office/drawing/2010/main"/>
              </a:ext>
            </a:extLst>
          </a:blip>
          <a:srcRect/>
          <a:stretch>
            <a:fillRect/>
          </a:stretch>
        </p:blipFill>
        <p:spPr>
          <a:xfrm>
            <a:off x="18183223" y="184150"/>
            <a:ext cx="5937253" cy="9356725"/>
          </a:xfrm>
          <a:prstGeom prst="rect">
            <a:avLst/>
          </a:prstGeom>
          <a:ln w="12700">
            <a:miter lim="400000"/>
          </a:ln>
        </p:spPr>
      </p:pic>
      <p:pic>
        <p:nvPicPr>
          <p:cNvPr id="4" name="2848.jpg" descr="2848.jpg"/>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a:xfrm>
            <a:off x="18183225" y="9831385"/>
            <a:ext cx="5937250" cy="3632203"/>
          </a:xfrm>
          <a:prstGeom prst="rect">
            <a:avLst/>
          </a:prstGeom>
          <a:ln w="12700">
            <a:miter lim="400000"/>
          </a:ln>
        </p:spPr>
      </p:pic>
      <p:sp>
        <p:nvSpPr>
          <p:cNvPr id="5" name="Title Text"/>
          <p:cNvSpPr txBox="1">
            <a:spLocks noGrp="1"/>
          </p:cNvSpPr>
          <p:nvPr>
            <p:ph type="title"/>
          </p:nvPr>
        </p:nvSpPr>
        <p:spPr>
          <a:xfrm>
            <a:off x="1219200" y="549275"/>
            <a:ext cx="219456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Title Text</a:t>
            </a:r>
          </a:p>
        </p:txBody>
      </p:sp>
      <p:sp>
        <p:nvSpPr>
          <p:cNvPr id="6" name="Body Level One…"/>
          <p:cNvSpPr txBox="1">
            <a:spLocks noGrp="1"/>
          </p:cNvSpPr>
          <p:nvPr>
            <p:ph type="body" idx="1"/>
          </p:nvPr>
        </p:nvSpPr>
        <p:spPr>
          <a:xfrm>
            <a:off x="1219200" y="3200400"/>
            <a:ext cx="21945600" cy="905192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16969072" y="12469954"/>
            <a:ext cx="504542" cy="483905"/>
          </a:xfrm>
          <a:prstGeom prst="rect">
            <a:avLst/>
          </a:prstGeom>
          <a:ln w="12700">
            <a:miter lim="400000"/>
          </a:ln>
        </p:spPr>
        <p:txBody>
          <a:bodyPr wrap="none" lIns="91436" tIns="91436" rIns="91436" bIns="91436" anchor="ctr">
            <a:spAutoFit/>
          </a:bodyPr>
          <a:lstStyle>
            <a:lvl1pPr algn="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ln>
            <a:noFill/>
          </a:ln>
          <a:solidFill>
            <a:srgbClr val="000000"/>
          </a:solidFill>
          <a:uFillTx/>
          <a:latin typeface="+mj-lt"/>
          <a:ea typeface="+mj-ea"/>
          <a:cs typeface="+mj-cs"/>
          <a:sym typeface="Calibri"/>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1pPr>
      <a:lvl2pPr marL="2116664" marR="0" indent="-1659464"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2pPr>
      <a:lvl3pPr marL="2904770" marR="0" indent="-199037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3pPr>
      <a:lvl4pPr marL="3584221" marR="0" indent="-221262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4pPr>
      <a:lvl5pPr marL="4041421" marR="0" indent="-2212620" algn="l" defTabSz="1828800" rtl="0" latinLnBrk="0">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j-lt"/>
          <a:ea typeface="+mj-ea"/>
          <a:cs typeface="+mj-cs"/>
          <a:sym typeface="Calibri"/>
        </a:defRPr>
      </a:lvl5pPr>
      <a:lvl6pPr marL="0" marR="0" indent="0" algn="l" defTabSz="1828800" rtl="0" latinLnBrk="0">
        <a:lnSpc>
          <a:spcPct val="90000"/>
        </a:lnSpc>
        <a:spcBef>
          <a:spcPts val="2000"/>
        </a:spcBef>
        <a:spcAft>
          <a:spcPts val="0"/>
        </a:spcAft>
        <a:buClrTx/>
        <a:buSzTx/>
        <a:buFont typeface="Arial"/>
        <a:buNone/>
        <a:tabLst/>
        <a:defRPr sz="5600" b="0" i="0" u="none" strike="noStrike" cap="none" spc="0" baseline="0">
          <a:ln>
            <a:noFill/>
          </a:ln>
          <a:solidFill>
            <a:srgbClr val="000000"/>
          </a:solidFill>
          <a:uFillTx/>
          <a:latin typeface="+mj-lt"/>
          <a:ea typeface="+mj-ea"/>
          <a:cs typeface="+mj-cs"/>
          <a:sym typeface="Calibri"/>
        </a:defRPr>
      </a:lvl6pPr>
      <a:lvl7pPr marL="0" marR="0" indent="0" algn="l" defTabSz="1828800" rtl="0" latinLnBrk="0">
        <a:lnSpc>
          <a:spcPct val="90000"/>
        </a:lnSpc>
        <a:spcBef>
          <a:spcPts val="2000"/>
        </a:spcBef>
        <a:spcAft>
          <a:spcPts val="0"/>
        </a:spcAft>
        <a:buClrTx/>
        <a:buSzTx/>
        <a:buFont typeface="Arial"/>
        <a:buNone/>
        <a:tabLst/>
        <a:defRPr sz="5600" b="0" i="0" u="none" strike="noStrike" cap="none" spc="0" baseline="0">
          <a:ln>
            <a:noFill/>
          </a:ln>
          <a:solidFill>
            <a:srgbClr val="000000"/>
          </a:solidFill>
          <a:uFillTx/>
          <a:latin typeface="+mj-lt"/>
          <a:ea typeface="+mj-ea"/>
          <a:cs typeface="+mj-cs"/>
          <a:sym typeface="Calibri"/>
        </a:defRPr>
      </a:lvl7pPr>
      <a:lvl8pPr marL="0" marR="0" indent="0" algn="l" defTabSz="1828800" rtl="0" latinLnBrk="0">
        <a:lnSpc>
          <a:spcPct val="90000"/>
        </a:lnSpc>
        <a:spcBef>
          <a:spcPts val="2000"/>
        </a:spcBef>
        <a:spcAft>
          <a:spcPts val="0"/>
        </a:spcAft>
        <a:buClrTx/>
        <a:buSzTx/>
        <a:buFont typeface="Arial"/>
        <a:buNone/>
        <a:tabLst/>
        <a:defRPr sz="5600" b="0" i="0" u="none" strike="noStrike" cap="none" spc="0" baseline="0">
          <a:ln>
            <a:noFill/>
          </a:ln>
          <a:solidFill>
            <a:srgbClr val="000000"/>
          </a:solidFill>
          <a:uFillTx/>
          <a:latin typeface="+mj-lt"/>
          <a:ea typeface="+mj-ea"/>
          <a:cs typeface="+mj-cs"/>
          <a:sym typeface="Calibri"/>
        </a:defRPr>
      </a:lvl8pPr>
      <a:lvl9pPr marL="0" marR="0" indent="0" algn="l" defTabSz="1828800" rtl="0" latinLnBrk="0">
        <a:lnSpc>
          <a:spcPct val="90000"/>
        </a:lnSpc>
        <a:spcBef>
          <a:spcPts val="2000"/>
        </a:spcBef>
        <a:spcAft>
          <a:spcPts val="0"/>
        </a:spcAft>
        <a:buClrTx/>
        <a:buSzTx/>
        <a:buFont typeface="Arial"/>
        <a:buNone/>
        <a:tabLst/>
        <a:defRPr sz="5600" b="0" i="0" u="none" strike="noStrike" cap="none" spc="0" baseline="0">
          <a:ln>
            <a:noFill/>
          </a:ln>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8.pn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5.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8.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4.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19.png"/><Relationship Id="rId2" Type="http://schemas.openxmlformats.org/officeDocument/2006/relationships/image" Target="../media/image35.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image" Target="../media/image49.jpeg"/><Relationship Id="rId3" Type="http://schemas.openxmlformats.org/officeDocument/2006/relationships/image" Target="../media/image39.jpeg"/><Relationship Id="rId7" Type="http://schemas.openxmlformats.org/officeDocument/2006/relationships/image" Target="../media/image43.jpeg"/><Relationship Id="rId12" Type="http://schemas.openxmlformats.org/officeDocument/2006/relationships/image" Target="../media/image48.png"/><Relationship Id="rId17" Type="http://schemas.openxmlformats.org/officeDocument/2006/relationships/image" Target="../media/image53.png"/><Relationship Id="rId2" Type="http://schemas.openxmlformats.org/officeDocument/2006/relationships/image" Target="../media/image38.jpeg"/><Relationship Id="rId16" Type="http://schemas.openxmlformats.org/officeDocument/2006/relationships/image" Target="../media/image52.jpeg"/><Relationship Id="rId1" Type="http://schemas.openxmlformats.org/officeDocument/2006/relationships/slideLayout" Target="../slideLayouts/slideLayout13.xml"/><Relationship Id="rId6" Type="http://schemas.openxmlformats.org/officeDocument/2006/relationships/image" Target="../media/image42.jpeg"/><Relationship Id="rId11" Type="http://schemas.openxmlformats.org/officeDocument/2006/relationships/image" Target="../media/image47.jpeg"/><Relationship Id="rId5" Type="http://schemas.openxmlformats.org/officeDocument/2006/relationships/image" Target="../media/image41.jpeg"/><Relationship Id="rId15" Type="http://schemas.openxmlformats.org/officeDocument/2006/relationships/image" Target="../media/image51.pn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 Id="rId1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p:cNvSpPr/>
          <p:nvPr/>
        </p:nvSpPr>
        <p:spPr>
          <a:xfrm>
            <a:off x="0" y="-1"/>
            <a:ext cx="24384000" cy="13714416"/>
          </a:xfrm>
          <a:prstGeom prst="rect">
            <a:avLst/>
          </a:prstGeom>
          <a:solidFill>
            <a:srgbClr val="FFFFFF"/>
          </a:solidFill>
          <a:ln w="12700">
            <a:miter lim="400000"/>
          </a:ln>
        </p:spPr>
        <p:txBody>
          <a:bodyPr lIns="91436" tIns="91436" rIns="91436" bIns="91436" anchor="ctr"/>
          <a:lstStyle/>
          <a:p>
            <a:pPr algn="ctr">
              <a:defRPr>
                <a:solidFill>
                  <a:srgbClr val="FFFFFF"/>
                </a:solidFill>
              </a:defRPr>
            </a:pPr>
            <a:endParaRPr/>
          </a:p>
        </p:txBody>
      </p:sp>
      <p:sp>
        <p:nvSpPr>
          <p:cNvPr id="165" name="Circle"/>
          <p:cNvSpPr/>
          <p:nvPr/>
        </p:nvSpPr>
        <p:spPr>
          <a:xfrm>
            <a:off x="1579561" y="8413750"/>
            <a:ext cx="731841" cy="730250"/>
          </a:xfrm>
          <a:prstGeom prst="ellipse">
            <a:avLst/>
          </a:prstGeom>
          <a:gradFill>
            <a:gsLst>
              <a:gs pos="0">
                <a:schemeClr val="accent2"/>
              </a:gs>
              <a:gs pos="100000">
                <a:schemeClr val="accent2"/>
              </a:gs>
            </a:gsLst>
            <a:lin ang="2700000"/>
          </a:gradFill>
          <a:ln w="12700">
            <a:miter lim="400000"/>
          </a:ln>
        </p:spPr>
        <p:txBody>
          <a:bodyPr lIns="91436" tIns="91436" rIns="91436" bIns="91436" anchor="ctr"/>
          <a:lstStyle/>
          <a:p>
            <a:pPr algn="ctr">
              <a:defRPr>
                <a:solidFill>
                  <a:srgbClr val="FFFFFF"/>
                </a:solidFill>
              </a:defRPr>
            </a:pPr>
            <a:endParaRPr/>
          </a:p>
        </p:txBody>
      </p:sp>
      <p:sp>
        <p:nvSpPr>
          <p:cNvPr id="166" name="Circle"/>
          <p:cNvSpPr/>
          <p:nvPr/>
        </p:nvSpPr>
        <p:spPr>
          <a:xfrm>
            <a:off x="23272750" y="5759450"/>
            <a:ext cx="431800" cy="431800"/>
          </a:xfrm>
          <a:prstGeom prst="ellipse">
            <a:avLst/>
          </a:prstGeom>
          <a:solidFill>
            <a:srgbClr val="00BBFF"/>
          </a:solidFill>
          <a:ln w="12700">
            <a:miter lim="400000"/>
          </a:ln>
        </p:spPr>
        <p:txBody>
          <a:bodyPr lIns="91436" tIns="91436" rIns="91436" bIns="91436" anchor="ctr"/>
          <a:lstStyle/>
          <a:p>
            <a:pPr algn="ctr">
              <a:defRPr>
                <a:solidFill>
                  <a:srgbClr val="FFFFFF"/>
                </a:solidFill>
              </a:defRPr>
            </a:pPr>
            <a:endParaRPr/>
          </a:p>
        </p:txBody>
      </p:sp>
      <p:sp>
        <p:nvSpPr>
          <p:cNvPr id="167" name="Circle"/>
          <p:cNvSpPr/>
          <p:nvPr/>
        </p:nvSpPr>
        <p:spPr>
          <a:xfrm>
            <a:off x="5082517" y="12532519"/>
            <a:ext cx="431805" cy="431800"/>
          </a:xfrm>
          <a:prstGeom prst="ellipse">
            <a:avLst/>
          </a:prstGeom>
          <a:solidFill>
            <a:srgbClr val="00BBFF"/>
          </a:solidFill>
          <a:ln w="12700">
            <a:miter lim="400000"/>
          </a:ln>
        </p:spPr>
        <p:txBody>
          <a:bodyPr lIns="91436" tIns="91436" rIns="91436" bIns="91436" anchor="ctr"/>
          <a:lstStyle/>
          <a:p>
            <a:pPr algn="ctr">
              <a:defRPr>
                <a:solidFill>
                  <a:srgbClr val="FFFFFF"/>
                </a:solidFill>
              </a:defRPr>
            </a:pPr>
            <a:endParaRPr/>
          </a:p>
        </p:txBody>
      </p:sp>
      <p:sp>
        <p:nvSpPr>
          <p:cNvPr id="168" name="Circle"/>
          <p:cNvSpPr/>
          <p:nvPr/>
        </p:nvSpPr>
        <p:spPr>
          <a:xfrm>
            <a:off x="5172073" y="1722435"/>
            <a:ext cx="804867" cy="806455"/>
          </a:xfrm>
          <a:prstGeom prst="ellipse">
            <a:avLst/>
          </a:prstGeom>
          <a:solidFill>
            <a:srgbClr val="00BBFF"/>
          </a:solidFill>
          <a:ln w="12700">
            <a:miter lim="400000"/>
          </a:ln>
        </p:spPr>
        <p:txBody>
          <a:bodyPr lIns="91436" tIns="91436" rIns="91436" bIns="91436" anchor="ctr"/>
          <a:lstStyle/>
          <a:p>
            <a:pPr algn="ctr">
              <a:defRPr>
                <a:solidFill>
                  <a:srgbClr val="FFFFFF"/>
                </a:solidFill>
              </a:defRPr>
            </a:pPr>
            <a:endParaRPr/>
          </a:p>
        </p:txBody>
      </p:sp>
      <p:sp>
        <p:nvSpPr>
          <p:cNvPr id="169" name="Circle"/>
          <p:cNvSpPr/>
          <p:nvPr/>
        </p:nvSpPr>
        <p:spPr>
          <a:xfrm>
            <a:off x="15992473" y="258760"/>
            <a:ext cx="1463679" cy="1463679"/>
          </a:xfrm>
          <a:prstGeom prst="ellipse">
            <a:avLst/>
          </a:prstGeom>
          <a:gradFill>
            <a:gsLst>
              <a:gs pos="0">
                <a:schemeClr val="accent2"/>
              </a:gs>
              <a:gs pos="100000">
                <a:schemeClr val="accent2"/>
              </a:gs>
            </a:gsLst>
            <a:lin ang="2700000"/>
          </a:gradFill>
          <a:ln w="12700">
            <a:miter lim="400000"/>
          </a:ln>
        </p:spPr>
        <p:txBody>
          <a:bodyPr lIns="91436" tIns="91436" rIns="91436" bIns="91436" anchor="ctr"/>
          <a:lstStyle/>
          <a:p>
            <a:pPr algn="ctr">
              <a:defRPr>
                <a:solidFill>
                  <a:srgbClr val="FFFFFF"/>
                </a:solidFill>
              </a:defRPr>
            </a:pPr>
            <a:endParaRPr/>
          </a:p>
        </p:txBody>
      </p:sp>
      <p:sp>
        <p:nvSpPr>
          <p:cNvPr id="170" name="Shape"/>
          <p:cNvSpPr/>
          <p:nvPr/>
        </p:nvSpPr>
        <p:spPr>
          <a:xfrm>
            <a:off x="19167474" y="8142285"/>
            <a:ext cx="5214940" cy="5572130"/>
          </a:xfrm>
          <a:custGeom>
            <a:avLst/>
            <a:gdLst/>
            <a:ahLst/>
            <a:cxnLst>
              <a:cxn ang="0">
                <a:pos x="wd2" y="hd2"/>
              </a:cxn>
              <a:cxn ang="5400000">
                <a:pos x="wd2" y="hd2"/>
              </a:cxn>
              <a:cxn ang="10800000">
                <a:pos x="wd2" y="hd2"/>
              </a:cxn>
              <a:cxn ang="16200000">
                <a:pos x="wd2" y="hd2"/>
              </a:cxn>
            </a:cxnLst>
            <a:rect l="0" t="0" r="r" b="b"/>
            <a:pathLst>
              <a:path w="21600" h="21600" extrusionOk="0">
                <a:moveTo>
                  <a:pt x="14731" y="0"/>
                </a:moveTo>
                <a:cubicBezTo>
                  <a:pt x="16764" y="0"/>
                  <a:pt x="18702" y="386"/>
                  <a:pt x="20464" y="1083"/>
                </a:cubicBezTo>
                <a:lnTo>
                  <a:pt x="21600" y="1595"/>
                </a:lnTo>
                <a:lnTo>
                  <a:pt x="21600" y="21600"/>
                </a:lnTo>
                <a:lnTo>
                  <a:pt x="2599" y="21600"/>
                </a:lnTo>
                <a:lnTo>
                  <a:pt x="2516" y="21495"/>
                </a:lnTo>
                <a:cubicBezTo>
                  <a:pt x="927" y="19295"/>
                  <a:pt x="0" y="16642"/>
                  <a:pt x="0" y="13787"/>
                </a:cubicBezTo>
                <a:cubicBezTo>
                  <a:pt x="0" y="6173"/>
                  <a:pt x="6595" y="0"/>
                  <a:pt x="14731" y="0"/>
                </a:cubicBezTo>
                <a:close/>
              </a:path>
            </a:pathLst>
          </a:custGeom>
          <a:solidFill>
            <a:schemeClr val="accent1"/>
          </a:solidFill>
          <a:ln w="12700">
            <a:miter lim="400000"/>
          </a:ln>
        </p:spPr>
        <p:txBody>
          <a:bodyPr lIns="91436" tIns="91436" rIns="91436" bIns="91436" anchor="ctr"/>
          <a:lstStyle/>
          <a:p>
            <a:pPr algn="ctr">
              <a:defRPr>
                <a:solidFill>
                  <a:srgbClr val="FFFFFF"/>
                </a:solidFill>
              </a:defRPr>
            </a:pPr>
            <a:endParaRPr/>
          </a:p>
        </p:txBody>
      </p:sp>
      <p:sp>
        <p:nvSpPr>
          <p:cNvPr id="171" name="Shape"/>
          <p:cNvSpPr/>
          <p:nvPr/>
        </p:nvSpPr>
        <p:spPr>
          <a:xfrm>
            <a:off x="0" y="11350624"/>
            <a:ext cx="2311402" cy="2363791"/>
          </a:xfrm>
          <a:custGeom>
            <a:avLst/>
            <a:gdLst/>
            <a:ahLst/>
            <a:cxnLst>
              <a:cxn ang="0">
                <a:pos x="wd2" y="hd2"/>
              </a:cxn>
              <a:cxn ang="5400000">
                <a:pos x="wd2" y="hd2"/>
              </a:cxn>
              <a:cxn ang="10800000">
                <a:pos x="wd2" y="hd2"/>
              </a:cxn>
              <a:cxn ang="16200000">
                <a:pos x="wd2" y="hd2"/>
              </a:cxn>
            </a:cxnLst>
            <a:rect l="0" t="0" r="r" b="b"/>
            <a:pathLst>
              <a:path w="21600" h="21600" extrusionOk="0">
                <a:moveTo>
                  <a:pt x="6957" y="0"/>
                </a:moveTo>
                <a:cubicBezTo>
                  <a:pt x="15044" y="0"/>
                  <a:pt x="21600" y="6411"/>
                  <a:pt x="21600" y="14320"/>
                </a:cubicBezTo>
                <a:cubicBezTo>
                  <a:pt x="21600" y="16298"/>
                  <a:pt x="21190" y="18181"/>
                  <a:pt x="20449" y="19895"/>
                </a:cubicBezTo>
                <a:lnTo>
                  <a:pt x="19503" y="21600"/>
                </a:lnTo>
                <a:lnTo>
                  <a:pt x="0" y="21600"/>
                </a:lnTo>
                <a:lnTo>
                  <a:pt x="0" y="1793"/>
                </a:lnTo>
                <a:lnTo>
                  <a:pt x="1257" y="1125"/>
                </a:lnTo>
                <a:cubicBezTo>
                  <a:pt x="3009" y="401"/>
                  <a:pt x="4935" y="0"/>
                  <a:pt x="6957" y="0"/>
                </a:cubicBezTo>
                <a:close/>
              </a:path>
            </a:pathLst>
          </a:custGeom>
          <a:solidFill>
            <a:schemeClr val="accent1"/>
          </a:solidFill>
          <a:ln w="12700">
            <a:miter lim="400000"/>
          </a:ln>
        </p:spPr>
        <p:txBody>
          <a:bodyPr lIns="91436" tIns="91436" rIns="91436" bIns="91436" anchor="ctr"/>
          <a:lstStyle/>
          <a:p>
            <a:pPr algn="ctr">
              <a:defRPr>
                <a:solidFill>
                  <a:srgbClr val="FFFFFF"/>
                </a:solidFill>
              </a:defRPr>
            </a:pPr>
            <a:endParaRPr/>
          </a:p>
        </p:txBody>
      </p:sp>
      <p:sp>
        <p:nvSpPr>
          <p:cNvPr id="173" name="Circle"/>
          <p:cNvSpPr/>
          <p:nvPr/>
        </p:nvSpPr>
        <p:spPr>
          <a:xfrm>
            <a:off x="17537112" y="8413750"/>
            <a:ext cx="731841" cy="730250"/>
          </a:xfrm>
          <a:prstGeom prst="ellipse">
            <a:avLst/>
          </a:prstGeom>
          <a:gradFill>
            <a:gsLst>
              <a:gs pos="0">
                <a:schemeClr val="accent2"/>
              </a:gs>
              <a:gs pos="100000">
                <a:schemeClr val="accent2"/>
              </a:gs>
            </a:gsLst>
            <a:lin ang="2700000"/>
          </a:gradFill>
          <a:ln w="12700">
            <a:miter lim="400000"/>
          </a:ln>
        </p:spPr>
        <p:txBody>
          <a:bodyPr lIns="91436" tIns="91436" rIns="91436" bIns="91436" anchor="ctr"/>
          <a:lstStyle/>
          <a:p>
            <a:pPr algn="ctr">
              <a:defRPr>
                <a:solidFill>
                  <a:srgbClr val="FFFFFF"/>
                </a:solidFill>
              </a:defRPr>
            </a:pPr>
            <a:endParaRPr/>
          </a:p>
        </p:txBody>
      </p:sp>
      <p:sp>
        <p:nvSpPr>
          <p:cNvPr id="174" name="Circle"/>
          <p:cNvSpPr/>
          <p:nvPr/>
        </p:nvSpPr>
        <p:spPr>
          <a:xfrm>
            <a:off x="19464337" y="4124325"/>
            <a:ext cx="431805" cy="431800"/>
          </a:xfrm>
          <a:prstGeom prst="ellipse">
            <a:avLst/>
          </a:prstGeom>
          <a:solidFill>
            <a:srgbClr val="00BBFF"/>
          </a:solidFill>
          <a:ln w="12700">
            <a:miter lim="400000"/>
          </a:ln>
        </p:spPr>
        <p:txBody>
          <a:bodyPr lIns="91436" tIns="91436" rIns="91436" bIns="91436" anchor="ctr"/>
          <a:lstStyle/>
          <a:p>
            <a:pPr algn="ctr">
              <a:defRPr>
                <a:solidFill>
                  <a:srgbClr val="FFFFFF"/>
                </a:solidFill>
              </a:defRPr>
            </a:pPr>
            <a:endParaRPr/>
          </a:p>
        </p:txBody>
      </p:sp>
      <p:sp>
        <p:nvSpPr>
          <p:cNvPr id="175" name="Circle"/>
          <p:cNvSpPr/>
          <p:nvPr/>
        </p:nvSpPr>
        <p:spPr>
          <a:xfrm>
            <a:off x="2576510" y="3867150"/>
            <a:ext cx="477841" cy="476250"/>
          </a:xfrm>
          <a:prstGeom prst="ellipse">
            <a:avLst/>
          </a:prstGeom>
          <a:gradFill>
            <a:gsLst>
              <a:gs pos="0">
                <a:schemeClr val="accent2"/>
              </a:gs>
              <a:gs pos="100000">
                <a:schemeClr val="accent2"/>
              </a:gs>
            </a:gsLst>
            <a:lin ang="2700000"/>
          </a:gradFill>
          <a:ln w="12700">
            <a:miter lim="400000"/>
          </a:ln>
        </p:spPr>
        <p:txBody>
          <a:bodyPr lIns="91436" tIns="91436" rIns="91436" bIns="91436" anchor="ctr"/>
          <a:lstStyle/>
          <a:p>
            <a:pPr algn="ctr">
              <a:defRPr>
                <a:solidFill>
                  <a:srgbClr val="FFFFFF"/>
                </a:solidFill>
              </a:defRPr>
            </a:pPr>
            <a:endParaRPr/>
          </a:p>
        </p:txBody>
      </p:sp>
      <p:pic>
        <p:nvPicPr>
          <p:cNvPr id="3" name="Picture 2">
            <a:extLst>
              <a:ext uri="{FF2B5EF4-FFF2-40B4-BE49-F238E27FC236}">
                <a16:creationId xmlns:a16="http://schemas.microsoft.com/office/drawing/2014/main" id="{9230196A-74C1-4DDD-8B11-03531682AA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41871" y="2386994"/>
            <a:ext cx="10385647" cy="7471785"/>
          </a:xfrm>
          <a:prstGeom prst="rect">
            <a:avLst/>
          </a:prstGeom>
        </p:spPr>
      </p:pic>
      <p:grpSp>
        <p:nvGrpSpPr>
          <p:cNvPr id="5" name="Group 4">
            <a:extLst>
              <a:ext uri="{FF2B5EF4-FFF2-40B4-BE49-F238E27FC236}">
                <a16:creationId xmlns:a16="http://schemas.microsoft.com/office/drawing/2014/main" id="{7A27F248-E679-4BC2-9A17-0FE1BDAB9178}"/>
              </a:ext>
            </a:extLst>
          </p:cNvPr>
          <p:cNvGrpSpPr/>
          <p:nvPr/>
        </p:nvGrpSpPr>
        <p:grpSpPr>
          <a:xfrm>
            <a:off x="6412843" y="10584191"/>
            <a:ext cx="11934653" cy="2762501"/>
            <a:chOff x="6412843" y="10584191"/>
            <a:chExt cx="11934653" cy="2762501"/>
          </a:xfrm>
        </p:grpSpPr>
        <p:pic>
          <p:nvPicPr>
            <p:cNvPr id="19" name="Picture 18">
              <a:extLst>
                <a:ext uri="{FF2B5EF4-FFF2-40B4-BE49-F238E27FC236}">
                  <a16:creationId xmlns:a16="http://schemas.microsoft.com/office/drawing/2014/main" id="{2860655F-44C3-40D7-A0FC-5243B86AAF7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117691" y="10916902"/>
              <a:ext cx="6229805" cy="2429790"/>
            </a:xfrm>
            <a:prstGeom prst="rect">
              <a:avLst/>
            </a:prstGeom>
          </p:spPr>
        </p:pic>
        <p:pic>
          <p:nvPicPr>
            <p:cNvPr id="20" name="Picture 19">
              <a:extLst>
                <a:ext uri="{FF2B5EF4-FFF2-40B4-BE49-F238E27FC236}">
                  <a16:creationId xmlns:a16="http://schemas.microsoft.com/office/drawing/2014/main" id="{62C974E2-565C-4EF9-9B18-162972A166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12843" y="11652113"/>
              <a:ext cx="4405369" cy="1096307"/>
            </a:xfrm>
            <a:prstGeom prst="rect">
              <a:avLst/>
            </a:prstGeom>
          </p:spPr>
        </p:pic>
        <p:sp>
          <p:nvSpPr>
            <p:cNvPr id="4" name="TextBox 3">
              <a:extLst>
                <a:ext uri="{FF2B5EF4-FFF2-40B4-BE49-F238E27FC236}">
                  <a16:creationId xmlns:a16="http://schemas.microsoft.com/office/drawing/2014/main" id="{19267522-F49F-4203-885E-D36E500D17AA}"/>
                </a:ext>
              </a:extLst>
            </p:cNvPr>
            <p:cNvSpPr txBox="1"/>
            <p:nvPr/>
          </p:nvSpPr>
          <p:spPr>
            <a:xfrm>
              <a:off x="6412843" y="10584191"/>
              <a:ext cx="4405369" cy="662737"/>
            </a:xfrm>
            <a:prstGeom prst="rect">
              <a:avLst/>
            </a:prstGeom>
            <a:noFill/>
            <a:ln w="12700" cap="flat">
              <a:noFill/>
              <a:miter lim="400000"/>
            </a:ln>
            <a:effectLst/>
          </p:spPr>
          <p:txBody>
            <a:bodyPr wrap="square" lIns="91436" tIns="91436" rIns="91436" bIns="91436"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30000"/>
                </a:lnSpc>
                <a:defRPr sz="2600">
                  <a:solidFill>
                    <a:srgbClr val="535353"/>
                  </a:solidFill>
                </a:defRPr>
              </a:lvl1pPr>
            </a:lstStyle>
            <a:p>
              <a:r>
                <a:rPr lang="en-IN" dirty="0"/>
                <a:t>Organized by</a:t>
              </a:r>
            </a:p>
          </p:txBody>
        </p:sp>
        <p:sp>
          <p:nvSpPr>
            <p:cNvPr id="22" name="TextBox 21">
              <a:extLst>
                <a:ext uri="{FF2B5EF4-FFF2-40B4-BE49-F238E27FC236}">
                  <a16:creationId xmlns:a16="http://schemas.microsoft.com/office/drawing/2014/main" id="{D7649296-18DA-48BB-9282-40D26E3CDB1F}"/>
                </a:ext>
              </a:extLst>
            </p:cNvPr>
            <p:cNvSpPr txBox="1"/>
            <p:nvPr/>
          </p:nvSpPr>
          <p:spPr>
            <a:xfrm>
              <a:off x="12110160" y="10584191"/>
              <a:ext cx="4405369" cy="662737"/>
            </a:xfrm>
            <a:prstGeom prst="rect">
              <a:avLst/>
            </a:prstGeom>
            <a:noFill/>
            <a:ln w="12700" cap="flat">
              <a:noFill/>
              <a:miter lim="400000"/>
            </a:ln>
            <a:effectLst/>
          </p:spPr>
          <p:txBody>
            <a:bodyPr wrap="square" lIns="91436" tIns="91436" rIns="91436" bIns="91436" numCol="1"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nSpc>
                  <a:spcPct val="130000"/>
                </a:lnSpc>
                <a:defRPr sz="2600">
                  <a:solidFill>
                    <a:srgbClr val="535353"/>
                  </a:solidFill>
                </a:defRPr>
              </a:lvl1pPr>
            </a:lstStyle>
            <a:p>
              <a:r>
                <a:rPr lang="en-IN" dirty="0"/>
                <a:t>Event Producer</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 name="Group"/>
          <p:cNvGrpSpPr/>
          <p:nvPr/>
        </p:nvGrpSpPr>
        <p:grpSpPr>
          <a:xfrm>
            <a:off x="14527212" y="6802637"/>
            <a:ext cx="4370851" cy="3299707"/>
            <a:chOff x="0" y="-1"/>
            <a:chExt cx="4370849" cy="3299706"/>
          </a:xfrm>
        </p:grpSpPr>
        <p:sp>
          <p:nvSpPr>
            <p:cNvPr id="294" name="$230"/>
            <p:cNvSpPr txBox="1"/>
            <p:nvPr/>
          </p:nvSpPr>
          <p:spPr>
            <a:xfrm>
              <a:off x="23400" y="-1"/>
              <a:ext cx="4347449" cy="151425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lnSpc>
                  <a:spcPct val="90000"/>
                </a:lnSpc>
                <a:defRPr sz="10800" baseline="31000">
                  <a:solidFill>
                    <a:srgbClr val="808080"/>
                  </a:solidFill>
                </a:defRPr>
              </a:pPr>
              <a:r>
                <a:rPr sz="9600" dirty="0"/>
                <a:t>$</a:t>
              </a:r>
              <a:r>
                <a:rPr sz="9600" baseline="0" dirty="0"/>
                <a:t>230</a:t>
              </a:r>
              <a:r>
                <a:rPr lang="en-IN" sz="9600" baseline="0" dirty="0"/>
                <a:t> bn</a:t>
              </a:r>
              <a:endParaRPr sz="9600" baseline="0" dirty="0"/>
            </a:p>
          </p:txBody>
        </p:sp>
        <p:sp>
          <p:nvSpPr>
            <p:cNvPr id="295" name="The industry’s total contribution to GDP stood at $ 230 bn in 2017 accounting for 9.4%"/>
            <p:cNvSpPr txBox="1"/>
            <p:nvPr/>
          </p:nvSpPr>
          <p:spPr>
            <a:xfrm>
              <a:off x="0" y="1958788"/>
              <a:ext cx="4370849" cy="134091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20000"/>
                </a:lnSpc>
                <a:defRPr sz="2400">
                  <a:solidFill>
                    <a:srgbClr val="535353"/>
                  </a:solidFill>
                </a:defRPr>
              </a:lvl1pPr>
            </a:lstStyle>
            <a:p>
              <a:r>
                <a:t>The industry’s total contribution to GDP stood at $ 230 bn in 2017 accounting for 9.4%</a:t>
              </a:r>
            </a:p>
          </p:txBody>
        </p:sp>
      </p:grpSp>
      <p:grpSp>
        <p:nvGrpSpPr>
          <p:cNvPr id="299" name="Group"/>
          <p:cNvGrpSpPr/>
          <p:nvPr/>
        </p:nvGrpSpPr>
        <p:grpSpPr>
          <a:xfrm>
            <a:off x="19349973" y="6773840"/>
            <a:ext cx="4172684" cy="2865285"/>
            <a:chOff x="-312800" y="-62193"/>
            <a:chExt cx="4172683" cy="2865284"/>
          </a:xfrm>
        </p:grpSpPr>
        <p:sp>
          <p:nvSpPr>
            <p:cNvPr id="297" name="$424"/>
            <p:cNvSpPr txBox="1"/>
            <p:nvPr/>
          </p:nvSpPr>
          <p:spPr>
            <a:xfrm>
              <a:off x="-312800" y="-62193"/>
              <a:ext cx="4172683" cy="151425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lnSpc>
                  <a:spcPct val="90000"/>
                </a:lnSpc>
                <a:defRPr sz="10800" baseline="31000">
                  <a:solidFill>
                    <a:srgbClr val="808080"/>
                  </a:solidFill>
                </a:defRPr>
              </a:pPr>
              <a:r>
                <a:rPr sz="9600" dirty="0"/>
                <a:t>$</a:t>
              </a:r>
              <a:r>
                <a:rPr sz="9600" baseline="0" dirty="0"/>
                <a:t>424</a:t>
              </a:r>
              <a:r>
                <a:rPr lang="en-IN" sz="9600" baseline="0" dirty="0"/>
                <a:t> bn</a:t>
              </a:r>
              <a:endParaRPr sz="9600" baseline="0" dirty="0"/>
            </a:p>
          </p:txBody>
        </p:sp>
        <p:sp>
          <p:nvSpPr>
            <p:cNvPr id="298" name="Is expected to further grow to $ 424 bn by 2027."/>
            <p:cNvSpPr txBox="1"/>
            <p:nvPr/>
          </p:nvSpPr>
          <p:spPr>
            <a:xfrm>
              <a:off x="-1" y="1890680"/>
              <a:ext cx="3547086" cy="9124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20000"/>
                </a:lnSpc>
                <a:defRPr sz="2400">
                  <a:solidFill>
                    <a:srgbClr val="535353"/>
                  </a:solidFill>
                </a:defRPr>
              </a:lvl1pPr>
            </a:lstStyle>
            <a:p>
              <a:r>
                <a:rPr dirty="0"/>
                <a:t>Is expected to further grow to $ 424 bn by 2027.</a:t>
              </a:r>
            </a:p>
          </p:txBody>
        </p:sp>
      </p:grpSp>
      <p:sp>
        <p:nvSpPr>
          <p:cNvPr id="300" name="Group"/>
          <p:cNvSpPr txBox="1"/>
          <p:nvPr/>
        </p:nvSpPr>
        <p:spPr>
          <a:xfrm>
            <a:off x="13684250" y="3511548"/>
            <a:ext cx="10299700" cy="1984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6400">
                <a:solidFill>
                  <a:srgbClr val="404040"/>
                </a:solidFill>
              </a:defRPr>
            </a:pPr>
            <a:r>
              <a:t>Growth Drivers</a:t>
            </a:r>
          </a:p>
          <a:p>
            <a:pPr>
              <a:defRPr sz="6400">
                <a:solidFill>
                  <a:schemeClr val="accent2"/>
                </a:solidFill>
              </a:defRPr>
            </a:pPr>
            <a:r>
              <a:t>Tourism &amp; Hospitality Industry</a:t>
            </a:r>
          </a:p>
        </p:txBody>
      </p:sp>
      <p:pic>
        <p:nvPicPr>
          <p:cNvPr id="9" name="Picture 8">
            <a:extLst>
              <a:ext uri="{FF2B5EF4-FFF2-40B4-BE49-F238E27FC236}">
                <a16:creationId xmlns:a16="http://schemas.microsoft.com/office/drawing/2014/main" id="{8266C2C6-4466-409F-808B-617FB142CB4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0" name="Picture 9">
            <a:extLst>
              <a:ext uri="{FF2B5EF4-FFF2-40B4-BE49-F238E27FC236}">
                <a16:creationId xmlns:a16="http://schemas.microsoft.com/office/drawing/2014/main" id="{89FADA44-73AE-46CC-948F-8649457E8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1" name="Picture 10">
            <a:extLst>
              <a:ext uri="{FF2B5EF4-FFF2-40B4-BE49-F238E27FC236}">
                <a16:creationId xmlns:a16="http://schemas.microsoft.com/office/drawing/2014/main" id="{09728214-B528-4822-8C04-81930ADEA9E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96"/>
                                        </p:tgtEl>
                                        <p:attrNameLst>
                                          <p:attrName>style.visibility</p:attrName>
                                        </p:attrNameLst>
                                      </p:cBhvr>
                                      <p:to>
                                        <p:strVal val="visible"/>
                                      </p:to>
                                    </p:set>
                                    <p:animEffect transition="in" filter="wipe(left)">
                                      <p:cBhvr>
                                        <p:cTn id="7" dur="1000"/>
                                        <p:tgtEl>
                                          <p:spTgt spid="2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99"/>
                                        </p:tgtEl>
                                        <p:attrNameLst>
                                          <p:attrName>style.visibility</p:attrName>
                                        </p:attrNameLst>
                                      </p:cBhvr>
                                      <p:to>
                                        <p:strVal val="visible"/>
                                      </p:to>
                                    </p:set>
                                    <p:animEffect transition="in" filter="wipe(left)">
                                      <p:cBhvr>
                                        <p:cTn id="12" dur="1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 grpId="1" animBg="1" advAuto="0"/>
      <p:bldP spid="299"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13390563" y="10287000"/>
            <a:ext cx="10593390" cy="2319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Verdana"/>
                <a:ea typeface="Verdana"/>
                <a:cs typeface="Verdana"/>
                <a:sym typeface="Verdana"/>
              </a:defRPr>
            </a:lvl1pPr>
          </a:lstStyle>
          <a:p>
            <a:r>
              <a:t>With strong growth being witnessed in India’s construction market, demand for HVACs from major residential complexes, hotels, office spaces, amusement and recreation spaces is increasing, and this trend is anticipated to continue in the coming years.</a:t>
            </a:r>
          </a:p>
        </p:txBody>
      </p:sp>
      <p:grpSp>
        <p:nvGrpSpPr>
          <p:cNvPr id="305" name="Group"/>
          <p:cNvGrpSpPr/>
          <p:nvPr/>
        </p:nvGrpSpPr>
        <p:grpSpPr>
          <a:xfrm>
            <a:off x="3954461" y="520209"/>
            <a:ext cx="17755166" cy="1642575"/>
            <a:chOff x="0" y="0"/>
            <a:chExt cx="17755165" cy="1642573"/>
          </a:xfrm>
        </p:grpSpPr>
        <p:sp>
          <p:nvSpPr>
            <p:cNvPr id="303" name="Rounded Rectangle"/>
            <p:cNvSpPr/>
            <p:nvPr/>
          </p:nvSpPr>
          <p:spPr>
            <a:xfrm>
              <a:off x="7270387" y="1597809"/>
              <a:ext cx="2156354" cy="44765"/>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defRPr sz="4400">
                  <a:solidFill>
                    <a:schemeClr val="accent1"/>
                  </a:solidFill>
                </a:defRPr>
              </a:pPr>
              <a:endParaRPr/>
            </a:p>
          </p:txBody>
        </p:sp>
        <p:sp>
          <p:nvSpPr>
            <p:cNvPr id="304" name="Growth Drivers: Construction Industry"/>
            <p:cNvSpPr txBox="1"/>
            <p:nvPr/>
          </p:nvSpPr>
          <p:spPr>
            <a:xfrm>
              <a:off x="-1" y="-1"/>
              <a:ext cx="17755166" cy="1098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lgn="ctr">
                <a:defRPr sz="7200">
                  <a:solidFill>
                    <a:srgbClr val="535353"/>
                  </a:solidFill>
                </a:defRPr>
              </a:pPr>
              <a:r>
                <a:t>Growth Drivers:</a:t>
              </a:r>
              <a:r>
                <a:rPr>
                  <a:solidFill>
                    <a:srgbClr val="262626"/>
                  </a:solidFill>
                </a:rPr>
                <a:t> </a:t>
              </a:r>
              <a:r>
                <a:rPr>
                  <a:solidFill>
                    <a:schemeClr val="accent2"/>
                  </a:solidFill>
                </a:rPr>
                <a:t>Tourism &amp; Hospitality Industry</a:t>
              </a:r>
            </a:p>
          </p:txBody>
        </p:sp>
      </p:grpSp>
      <p:sp>
        <p:nvSpPr>
          <p:cNvPr id="306" name="Commercial construction sector is expected to emerge as the strongest performer, with institutional construction also anticipated to catch up some pace. Consequently, HVAC installations are expected to continue growing in the commercial segment over the course of next five years."/>
          <p:cNvSpPr txBox="1"/>
          <p:nvPr/>
        </p:nvSpPr>
        <p:spPr>
          <a:xfrm>
            <a:off x="1209675" y="4014978"/>
            <a:ext cx="21730418" cy="1435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gn="just">
              <a:lnSpc>
                <a:spcPct val="120000"/>
              </a:lnSpc>
              <a:buSzPct val="100000"/>
              <a:buChar char="•"/>
              <a:defRPr sz="2400">
                <a:solidFill>
                  <a:srgbClr val="535353"/>
                </a:solidFill>
                <a:latin typeface="Aleo"/>
                <a:ea typeface="Aleo"/>
                <a:cs typeface="Aleo"/>
                <a:sym typeface="Aleo"/>
              </a:defRPr>
            </a:lvl1pPr>
          </a:lstStyle>
          <a:p>
            <a:r>
              <a:t>During the forecast period, around 50,000 new hotel rooms are expected to be constructed and added to the country’s hospitality industry due to increasing demand for hotels as well as luxury hotels, which is being backed by rising foreign as well as domestic tourism. On account of this anticipated growth in hospitality industry coupled with rising medical tourism in the country, demand for HVACs is expected to increase during forecast period..</a:t>
            </a:r>
          </a:p>
        </p:txBody>
      </p:sp>
      <p:sp>
        <p:nvSpPr>
          <p:cNvPr id="307"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1209674" y="2400299"/>
            <a:ext cx="21730418"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gn="just">
              <a:lnSpc>
                <a:spcPct val="120000"/>
              </a:lnSpc>
              <a:buSzPct val="100000"/>
              <a:buChar char="•"/>
              <a:defRPr sz="2400">
                <a:solidFill>
                  <a:srgbClr val="3B3838"/>
                </a:solidFill>
                <a:latin typeface="Aleo"/>
                <a:ea typeface="Aleo"/>
                <a:cs typeface="Aleo"/>
                <a:sym typeface="Aleo"/>
              </a:defRPr>
            </a:lvl1pPr>
          </a:lstStyle>
          <a:p>
            <a:r>
              <a:t>With growth in foreign tourist arrivals as well as domestic tourism, the construction of hotels and resorts is increasing across the country. Moreover, with rising disposable income, an increasing number of people are spending on luxury suites and other amenities for better vacation experience.</a:t>
            </a:r>
          </a:p>
        </p:txBody>
      </p:sp>
      <p:graphicFrame>
        <p:nvGraphicFramePr>
          <p:cNvPr id="308" name="Foreign Tourist Arrivals (Million) &amp; Number of Domestic Tourist visits (Billion) in India 2010-2016"/>
          <p:cNvGraphicFramePr/>
          <p:nvPr/>
        </p:nvGraphicFramePr>
        <p:xfrm>
          <a:off x="-349934" y="6902259"/>
          <a:ext cx="24358170" cy="5355872"/>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a:extLst>
              <a:ext uri="{FF2B5EF4-FFF2-40B4-BE49-F238E27FC236}">
                <a16:creationId xmlns:a16="http://schemas.microsoft.com/office/drawing/2014/main" id="{F3B89A49-E49E-4FF3-87D6-37C426B9F2C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0" name="Picture 9">
            <a:extLst>
              <a:ext uri="{FF2B5EF4-FFF2-40B4-BE49-F238E27FC236}">
                <a16:creationId xmlns:a16="http://schemas.microsoft.com/office/drawing/2014/main" id="{3DB894DB-D5F1-4A53-BFFE-2255F4A44F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1" name="Picture 10">
            <a:extLst>
              <a:ext uri="{FF2B5EF4-FFF2-40B4-BE49-F238E27FC236}">
                <a16:creationId xmlns:a16="http://schemas.microsoft.com/office/drawing/2014/main" id="{9AD4B1A9-D9C7-4F18-B522-D13CCEE295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05"/>
                                        </p:tgtEl>
                                        <p:attrNameLst>
                                          <p:attrName>style.visibility</p:attrName>
                                        </p:attrNameLst>
                                      </p:cBhvr>
                                      <p:to>
                                        <p:strVal val="visible"/>
                                      </p:to>
                                    </p:set>
                                    <p:animEffect transition="in" filter="wipe(left)">
                                      <p:cBhvr>
                                        <p:cTn id="7" dur="1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07"/>
                                        </p:tgtEl>
                                        <p:attrNameLst>
                                          <p:attrName>style.visibility</p:attrName>
                                        </p:attrNameLst>
                                      </p:cBhvr>
                                      <p:to>
                                        <p:strVal val="visible"/>
                                      </p:to>
                                    </p:set>
                                    <p:animEffect transition="in" filter="wipe(left)">
                                      <p:cBhvr>
                                        <p:cTn id="12" dur="2000"/>
                                        <p:tgtEl>
                                          <p:spTgt spid="3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06"/>
                                        </p:tgtEl>
                                        <p:attrNameLst>
                                          <p:attrName>style.visibility</p:attrName>
                                        </p:attrNameLst>
                                      </p:cBhvr>
                                      <p:to>
                                        <p:strVal val="visible"/>
                                      </p:to>
                                    </p:set>
                                    <p:animEffect transition="in" filter="wipe(left)">
                                      <p:cBhvr>
                                        <p:cTn id="17" dur="2000"/>
                                        <p:tgtEl>
                                          <p:spTgt spid="30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308"/>
                                        </p:tgtEl>
                                        <p:attrNameLst>
                                          <p:attrName>style.visibility</p:attrName>
                                        </p:attrNameLst>
                                      </p:cBhvr>
                                      <p:to>
                                        <p:strVal val="visible"/>
                                      </p:to>
                                    </p:set>
                                    <p:animEffect transition="in" filter="wipe(down)">
                                      <p:cBhvr>
                                        <p:cTn id="22" dur="20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 grpId="1" animBg="1" advAuto="0"/>
      <p:bldP spid="306" grpId="3" animBg="1" advAuto="0"/>
      <p:bldP spid="307" grpId="2" animBg="1" advAuto="0"/>
      <p:bldP spid="308" grpId="4"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549C4A08-F491-4F55-AECE-59C5C449E238}"/>
              </a:ext>
            </a:extLst>
          </p:cNvPr>
          <p:cNvPicPr>
            <a:picLocks noGrp="1" noChangeAspect="1"/>
          </p:cNvPicPr>
          <p:nvPr>
            <p:ph type="pic" sz="half" idx="13"/>
          </p:nvPr>
        </p:nvPicPr>
        <p:blipFill>
          <a:blip r:embed="rId2" cstate="email">
            <a:extLst>
              <a:ext uri="{28A0092B-C50C-407E-A947-70E740481C1C}">
                <a14:useLocalDpi xmlns:a14="http://schemas.microsoft.com/office/drawing/2010/main"/>
              </a:ext>
            </a:extLst>
          </a:blip>
          <a:srcRect/>
          <a:stretch>
            <a:fillRect/>
          </a:stretch>
        </p:blipFill>
        <p:spPr>
          <a:xfrm>
            <a:off x="874807" y="0"/>
            <a:ext cx="7906871" cy="13716000"/>
          </a:xfrm>
          <a:effectLst>
            <a:outerShdw blurRad="50800" dist="25400" dir="5400000" algn="ctr" rotWithShape="0">
              <a:srgbClr val="000000"/>
            </a:outerShdw>
          </a:effectLst>
        </p:spPr>
      </p:pic>
      <p:grpSp>
        <p:nvGrpSpPr>
          <p:cNvPr id="313" name="Group"/>
          <p:cNvGrpSpPr/>
          <p:nvPr/>
        </p:nvGrpSpPr>
        <p:grpSpPr>
          <a:xfrm>
            <a:off x="8966832" y="1327760"/>
            <a:ext cx="17001250" cy="1572831"/>
            <a:chOff x="0" y="0"/>
            <a:chExt cx="17001249" cy="1572829"/>
          </a:xfrm>
        </p:grpSpPr>
        <p:sp>
          <p:nvSpPr>
            <p:cNvPr id="311" name="Rounded Rectangle"/>
            <p:cNvSpPr/>
            <p:nvPr/>
          </p:nvSpPr>
          <p:spPr>
            <a:xfrm>
              <a:off x="6961675" y="1529965"/>
              <a:ext cx="2064792" cy="42865"/>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defRPr sz="4400">
                  <a:solidFill>
                    <a:schemeClr val="accent1"/>
                  </a:solidFill>
                </a:defRPr>
              </a:pPr>
              <a:endParaRPr/>
            </a:p>
          </p:txBody>
        </p:sp>
        <p:sp>
          <p:nvSpPr>
            <p:cNvPr id="312" name="Growth Drivers: Construction Industry"/>
            <p:cNvSpPr txBox="1"/>
            <p:nvPr/>
          </p:nvSpPr>
          <p:spPr>
            <a:xfrm>
              <a:off x="0" y="-1"/>
              <a:ext cx="17001251" cy="10463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defRPr sz="6800">
                  <a:solidFill>
                    <a:srgbClr val="535353"/>
                  </a:solidFill>
                </a:defRPr>
              </a:pPr>
              <a:r>
                <a:t>Growth Drivers:</a:t>
              </a:r>
              <a:r>
                <a:rPr>
                  <a:solidFill>
                    <a:schemeClr val="accent2"/>
                  </a:solidFill>
                </a:rPr>
                <a:t>Pharmaceutical Industry</a:t>
              </a:r>
            </a:p>
          </p:txBody>
        </p:sp>
      </p:grpSp>
      <p:sp>
        <p:nvSpPr>
          <p:cNvPr id="314"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9822036" y="3520094"/>
            <a:ext cx="13001998" cy="1877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algn="just">
              <a:lnSpc>
                <a:spcPct val="120000"/>
              </a:lnSpc>
              <a:defRPr sz="2400">
                <a:solidFill>
                  <a:srgbClr val="535353"/>
                </a:solidFill>
                <a:latin typeface="Verdana"/>
                <a:ea typeface="Verdana"/>
                <a:cs typeface="Verdana"/>
                <a:sym typeface="Verdana"/>
              </a:defRPr>
            </a:lvl1pPr>
          </a:lstStyle>
          <a:p>
            <a:r>
              <a:t>The Pharmaceutical industry in India accounts for about 2.4% of the global Pharmaceutical industry in value terms. The turnover of the sector was estimated at $ 27.5 bn in 2015-16. The market is expected to expand at a CAGR of 12.8% over 2015–20 to reach $ 55 bn.</a:t>
            </a:r>
          </a:p>
        </p:txBody>
      </p:sp>
      <p:pic>
        <p:nvPicPr>
          <p:cNvPr id="315" name="Picture 4" descr="Picture 4"/>
          <p:cNvPicPr>
            <a:picLocks noChangeAspect="1"/>
          </p:cNvPicPr>
          <p:nvPr/>
        </p:nvPicPr>
        <p:blipFill>
          <a:blip r:embed="rId3">
            <a:extLst/>
          </a:blip>
          <a:stretch>
            <a:fillRect/>
          </a:stretch>
        </p:blipFill>
        <p:spPr>
          <a:xfrm>
            <a:off x="9485006" y="5676551"/>
            <a:ext cx="14024187" cy="6217820"/>
          </a:xfrm>
          <a:prstGeom prst="rect">
            <a:avLst/>
          </a:prstGeom>
          <a:ln w="12700">
            <a:miter lim="400000"/>
          </a:ln>
          <a:effectLst>
            <a:outerShdw blurRad="190500" dist="63500" dir="5400000" rotWithShape="0">
              <a:srgbClr val="000000">
                <a:alpha val="32362"/>
              </a:srgbClr>
            </a:outerShdw>
          </a:effectLst>
        </p:spPr>
      </p:pic>
      <p:pic>
        <p:nvPicPr>
          <p:cNvPr id="8" name="Picture 7">
            <a:extLst>
              <a:ext uri="{FF2B5EF4-FFF2-40B4-BE49-F238E27FC236}">
                <a16:creationId xmlns:a16="http://schemas.microsoft.com/office/drawing/2014/main" id="{527AF84B-8047-4B84-A3B7-B9744EB67B93}"/>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231225" y="12614061"/>
            <a:ext cx="2710313" cy="1057095"/>
          </a:xfrm>
          <a:prstGeom prst="rect">
            <a:avLst/>
          </a:prstGeom>
        </p:spPr>
      </p:pic>
      <p:pic>
        <p:nvPicPr>
          <p:cNvPr id="9" name="Picture 8">
            <a:extLst>
              <a:ext uri="{FF2B5EF4-FFF2-40B4-BE49-F238E27FC236}">
                <a16:creationId xmlns:a16="http://schemas.microsoft.com/office/drawing/2014/main" id="{5CDB20F3-730C-432C-87F0-F63DF4A894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16236" y="12977757"/>
            <a:ext cx="1581881" cy="393662"/>
          </a:xfrm>
          <a:prstGeom prst="rect">
            <a:avLst/>
          </a:prstGeom>
        </p:spPr>
      </p:pic>
      <p:pic>
        <p:nvPicPr>
          <p:cNvPr id="10" name="Picture 9">
            <a:extLst>
              <a:ext uri="{FF2B5EF4-FFF2-40B4-BE49-F238E27FC236}">
                <a16:creationId xmlns:a16="http://schemas.microsoft.com/office/drawing/2014/main" id="{5C717460-F722-4743-A1A2-AE5CC58CCC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439378" y="295206"/>
            <a:ext cx="1432552" cy="1046377"/>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13"/>
                                        </p:tgtEl>
                                        <p:attrNameLst>
                                          <p:attrName>style.visibility</p:attrName>
                                        </p:attrNameLst>
                                      </p:cBhvr>
                                      <p:to>
                                        <p:strVal val="visible"/>
                                      </p:to>
                                    </p:set>
                                    <p:animEffect transition="in" filter="wipe(left)">
                                      <p:cBhvr>
                                        <p:cTn id="7" dur="1500"/>
                                        <p:tgtEl>
                                          <p:spTgt spid="3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14"/>
                                        </p:tgtEl>
                                        <p:attrNameLst>
                                          <p:attrName>style.visibility</p:attrName>
                                        </p:attrNameLst>
                                      </p:cBhvr>
                                      <p:to>
                                        <p:strVal val="visible"/>
                                      </p:to>
                                    </p:set>
                                    <p:animEffect transition="in" filter="wipe(left)">
                                      <p:cBhvr>
                                        <p:cTn id="12" dur="2000"/>
                                        <p:tgtEl>
                                          <p:spTgt spid="3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315"/>
                                        </p:tgtEl>
                                        <p:attrNameLst>
                                          <p:attrName>style.visibility</p:attrName>
                                        </p:attrNameLst>
                                      </p:cBhvr>
                                      <p:to>
                                        <p:strVal val="visible"/>
                                      </p:to>
                                    </p:set>
                                    <p:animEffect transition="in" filter="wipe(down)">
                                      <p:cBhvr>
                                        <p:cTn id="17" dur="2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P spid="314" grpId="2" animBg="1" advAuto="0"/>
      <p:bldP spid="315" grpId="3"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9352660" y="2943879"/>
            <a:ext cx="14046040" cy="417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gn="just" defTabSz="914400">
              <a:lnSpc>
                <a:spcPct val="120000"/>
              </a:lnSpc>
              <a:defRPr sz="2500">
                <a:solidFill>
                  <a:srgbClr val="535353"/>
                </a:solidFill>
              </a:defRPr>
            </a:pPr>
            <a:r>
              <a:t>One of the major factors driving building automation and control systems market in India is growing need to enhance the energy efficiency within the buildings. Convergence of IoT in building automation and rising technological advancements in wireless communication technology in India are further expected to fuel the country’s HVAC market.</a:t>
            </a:r>
          </a:p>
          <a:p>
            <a:pPr algn="just" defTabSz="914400">
              <a:lnSpc>
                <a:spcPct val="120000"/>
              </a:lnSpc>
              <a:defRPr sz="2500">
                <a:solidFill>
                  <a:srgbClr val="535353"/>
                </a:solidFill>
              </a:defRPr>
            </a:pPr>
            <a:endParaRPr/>
          </a:p>
          <a:p>
            <a:pPr algn="just" defTabSz="914400">
              <a:lnSpc>
                <a:spcPct val="120000"/>
              </a:lnSpc>
              <a:defRPr sz="2500">
                <a:solidFill>
                  <a:srgbClr val="535353"/>
                </a:solidFill>
              </a:defRPr>
            </a:pPr>
            <a:r>
              <a:t>The International Society of Automation (ISA) has developed a plan for promoting and improving energy efficiency through building automation and control systems. The company provides certification scheme and certification for energy performance for buildings. In India, the construction of buildings equipped with automated and control systems is increasing, which is resulting in growing adoption of HVAC systems.</a:t>
            </a:r>
          </a:p>
        </p:txBody>
      </p:sp>
      <p:pic>
        <p:nvPicPr>
          <p:cNvPr id="318" name="ACREX-ppt.jpg" descr="ACREX-ppt.jpg"/>
          <p:cNvPicPr>
            <a:picLocks noChangeAspect="1"/>
          </p:cNvPicPr>
          <p:nvPr/>
        </p:nvPicPr>
        <p:blipFill>
          <a:blip r:embed="rId2">
            <a:extLst/>
          </a:blip>
          <a:stretch>
            <a:fillRect/>
          </a:stretch>
        </p:blipFill>
        <p:spPr>
          <a:xfrm>
            <a:off x="9501347" y="7251351"/>
            <a:ext cx="13643187" cy="5798720"/>
          </a:xfrm>
          <a:prstGeom prst="rect">
            <a:avLst/>
          </a:prstGeom>
          <a:ln w="12700">
            <a:miter lim="400000"/>
          </a:ln>
          <a:effectLst>
            <a:outerShdw blurRad="114300" dist="108668" rotWithShape="0">
              <a:srgbClr val="000000">
                <a:alpha val="27192"/>
              </a:srgbClr>
            </a:outerShdw>
          </a:effectLst>
        </p:spPr>
      </p:pic>
      <p:grpSp>
        <p:nvGrpSpPr>
          <p:cNvPr id="321" name="Group"/>
          <p:cNvGrpSpPr/>
          <p:nvPr/>
        </p:nvGrpSpPr>
        <p:grpSpPr>
          <a:xfrm>
            <a:off x="9664815" y="387512"/>
            <a:ext cx="13940564" cy="2377710"/>
            <a:chOff x="0" y="0"/>
            <a:chExt cx="13940563" cy="2377709"/>
          </a:xfrm>
        </p:grpSpPr>
        <p:sp>
          <p:nvSpPr>
            <p:cNvPr id="319" name="Growth Drivers: Construction Industry"/>
            <p:cNvSpPr txBox="1"/>
            <p:nvPr/>
          </p:nvSpPr>
          <p:spPr>
            <a:xfrm>
              <a:off x="-1" y="-1"/>
              <a:ext cx="13940564" cy="210047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defRPr sz="6800">
                  <a:solidFill>
                    <a:srgbClr val="535353"/>
                  </a:solidFill>
                </a:defRPr>
              </a:pPr>
              <a:r>
                <a:t>Growth Drivers: </a:t>
              </a:r>
              <a:r>
                <a:rPr>
                  <a:solidFill>
                    <a:schemeClr val="accent2"/>
                  </a:solidFill>
                </a:rPr>
                <a:t>Building Automation &amp; Controls System Market</a:t>
              </a:r>
            </a:p>
          </p:txBody>
        </p:sp>
        <p:sp>
          <p:nvSpPr>
            <p:cNvPr id="320" name="Rounded Rectangle"/>
            <p:cNvSpPr/>
            <p:nvPr/>
          </p:nvSpPr>
          <p:spPr>
            <a:xfrm>
              <a:off x="5160202" y="2302559"/>
              <a:ext cx="3620159" cy="75151"/>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defRPr sz="4400">
                  <a:solidFill>
                    <a:schemeClr val="accent1"/>
                  </a:solidFill>
                </a:defRPr>
              </a:pPr>
              <a:endParaRPr/>
            </a:p>
          </p:txBody>
        </p:sp>
      </p:grpSp>
      <p:pic>
        <p:nvPicPr>
          <p:cNvPr id="322" name="home-automation.png" descr="home-automation.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9088" y="2992900"/>
            <a:ext cx="8478838" cy="773031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2581" y="0"/>
                </a:lnTo>
                <a:lnTo>
                  <a:pt x="0" y="0"/>
                </a:lnTo>
                <a:close/>
              </a:path>
            </a:pathLst>
          </a:custGeom>
          <a:ln w="12700">
            <a:miter lim="400000"/>
          </a:ln>
          <a:effectLst>
            <a:outerShdw blurRad="190500" dist="50800" dir="5400000" rotWithShape="0">
              <a:srgbClr val="000000">
                <a:alpha val="46182"/>
              </a:srgbClr>
            </a:outerShdw>
          </a:effectLst>
        </p:spPr>
      </p:pic>
      <p:pic>
        <p:nvPicPr>
          <p:cNvPr id="8" name="Picture 7">
            <a:extLst>
              <a:ext uri="{FF2B5EF4-FFF2-40B4-BE49-F238E27FC236}">
                <a16:creationId xmlns:a16="http://schemas.microsoft.com/office/drawing/2014/main" id="{DD6BDB3F-68C6-4BB5-96D0-0ADDE5357AE8}"/>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650013" y="12775235"/>
            <a:ext cx="2546325" cy="993135"/>
          </a:xfrm>
          <a:prstGeom prst="rect">
            <a:avLst/>
          </a:prstGeom>
        </p:spPr>
      </p:pic>
      <p:pic>
        <p:nvPicPr>
          <p:cNvPr id="9" name="Picture 8">
            <a:extLst>
              <a:ext uri="{FF2B5EF4-FFF2-40B4-BE49-F238E27FC236}">
                <a16:creationId xmlns:a16="http://schemas.microsoft.com/office/drawing/2014/main" id="{4926C694-6587-4844-89F1-7EDB183281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0" name="Picture 9">
            <a:extLst>
              <a:ext uri="{FF2B5EF4-FFF2-40B4-BE49-F238E27FC236}">
                <a16:creationId xmlns:a16="http://schemas.microsoft.com/office/drawing/2014/main" id="{21F68F01-D88D-4893-94DA-2EE95E0771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0815" y="258029"/>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21"/>
                                        </p:tgtEl>
                                        <p:attrNameLst>
                                          <p:attrName>style.visibility</p:attrName>
                                        </p:attrNameLst>
                                      </p:cBhvr>
                                      <p:to>
                                        <p:strVal val="visible"/>
                                      </p:to>
                                    </p:set>
                                    <p:animEffect transition="in" filter="wipe(left)">
                                      <p:cBhvr>
                                        <p:cTn id="7" dur="2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17"/>
                                        </p:tgtEl>
                                        <p:attrNameLst>
                                          <p:attrName>style.visibility</p:attrName>
                                        </p:attrNameLst>
                                      </p:cBhvr>
                                      <p:to>
                                        <p:strVal val="visible"/>
                                      </p:to>
                                    </p:set>
                                    <p:animEffect transition="in" filter="wipe(left)">
                                      <p:cBhvr>
                                        <p:cTn id="12" dur="2000"/>
                                        <p:tgtEl>
                                          <p:spTgt spid="3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318"/>
                                        </p:tgtEl>
                                        <p:attrNameLst>
                                          <p:attrName>style.visibility</p:attrName>
                                        </p:attrNameLst>
                                      </p:cBhvr>
                                      <p:to>
                                        <p:strVal val="visible"/>
                                      </p:to>
                                    </p:set>
                                    <p:animEffect transition="in" filter="wipe(down)">
                                      <p:cBhvr>
                                        <p:cTn id="17" dur="20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2" animBg="1" advAuto="0"/>
      <p:bldP spid="318" grpId="3" animBg="1" advAuto="0"/>
      <p:bldP spid="321"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4" name="julian-yu-640806-unsplash.jpg" descr="julian-yu-640806-unsplash.jpg"/>
          <p:cNvPicPr>
            <a:picLocks noGrp="1" noChangeAspect="1"/>
          </p:cNvPicPr>
          <p:nvPr>
            <p:ph type="pic" idx="13"/>
          </p:nvPr>
        </p:nvPicPr>
        <p:blipFill>
          <a:blip r:embed="rId2" cstate="email">
            <a:extLst>
              <a:ext uri="{28A0092B-C50C-407E-A947-70E740481C1C}">
                <a14:useLocalDpi xmlns:a14="http://schemas.microsoft.com/office/drawing/2010/main"/>
              </a:ext>
            </a:extLst>
          </a:blip>
          <a:srcRect/>
          <a:stretch>
            <a:fillRect/>
          </a:stretch>
        </p:blipFill>
        <p:spPr>
          <a:xfrm>
            <a:off x="3040083" y="2049065"/>
            <a:ext cx="18303835" cy="9617871"/>
          </a:xfrm>
          <a:prstGeom prst="rect">
            <a:avLst/>
          </a:prstGeom>
          <a:effectLst>
            <a:outerShdw blurRad="190500" dist="25400" dir="5400000" rotWithShape="0">
              <a:srgbClr val="000000">
                <a:alpha val="54070"/>
              </a:srgbClr>
            </a:outerShdw>
          </a:effectLst>
        </p:spPr>
      </p:pic>
      <p:sp>
        <p:nvSpPr>
          <p:cNvPr id="325" name="TextBox 39"/>
          <p:cNvSpPr txBox="1"/>
          <p:nvPr/>
        </p:nvSpPr>
        <p:spPr>
          <a:xfrm>
            <a:off x="4624355" y="8083470"/>
            <a:ext cx="15135292" cy="33867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algn="ctr">
              <a:lnSpc>
                <a:spcPct val="70000"/>
              </a:lnSpc>
              <a:defRPr sz="14400" b="1">
                <a:solidFill>
                  <a:srgbClr val="FFFFFF"/>
                </a:solidFill>
                <a:latin typeface="Karla"/>
                <a:ea typeface="Karla"/>
                <a:cs typeface="Karla"/>
                <a:sym typeface="Karla"/>
              </a:defRPr>
            </a:pPr>
            <a:r>
              <a:rPr sz="14400" b="1" dirty="0">
                <a:solidFill>
                  <a:srgbClr val="FFFFFF"/>
                </a:solidFill>
                <a:latin typeface="Karla"/>
                <a:ea typeface="Karla"/>
                <a:cs typeface="Karla"/>
              </a:rPr>
              <a:t>HVAC</a:t>
            </a:r>
          </a:p>
          <a:p>
            <a:pPr algn="ctr">
              <a:lnSpc>
                <a:spcPct val="70000"/>
              </a:lnSpc>
              <a:defRPr sz="14400" b="1">
                <a:solidFill>
                  <a:srgbClr val="FFFFFF"/>
                </a:solidFill>
                <a:latin typeface="Karla"/>
                <a:ea typeface="Karla"/>
                <a:cs typeface="Karla"/>
                <a:sym typeface="Karla"/>
              </a:defRPr>
            </a:pPr>
            <a:r>
              <a:rPr dirty="0"/>
              <a:t>Market in India</a:t>
            </a:r>
          </a:p>
        </p:txBody>
      </p:sp>
      <p:grpSp>
        <p:nvGrpSpPr>
          <p:cNvPr id="345" name="Группа 14"/>
          <p:cNvGrpSpPr/>
          <p:nvPr/>
        </p:nvGrpSpPr>
        <p:grpSpPr>
          <a:xfrm>
            <a:off x="-5" y="-60965"/>
            <a:ext cx="25081623" cy="6407460"/>
            <a:chOff x="-2" y="-1"/>
            <a:chExt cx="25081621" cy="6407459"/>
          </a:xfrm>
        </p:grpSpPr>
        <p:sp>
          <p:nvSpPr>
            <p:cNvPr id="326" name="Треугольник 15"/>
            <p:cNvSpPr/>
            <p:nvPr/>
          </p:nvSpPr>
          <p:spPr>
            <a:xfrm rot="9678838">
              <a:off x="19763396" y="774085"/>
              <a:ext cx="5147225" cy="19143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27" name="Треугольник 16"/>
            <p:cNvSpPr/>
            <p:nvPr/>
          </p:nvSpPr>
          <p:spPr>
            <a:xfrm rot="10800000">
              <a:off x="13037165" y="23736"/>
              <a:ext cx="5147225" cy="31398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35"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28" name="Треугольник 17"/>
            <p:cNvSpPr/>
            <p:nvPr/>
          </p:nvSpPr>
          <p:spPr>
            <a:xfrm rot="9678838">
              <a:off x="6105876" y="2234889"/>
              <a:ext cx="5147225" cy="313985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29" name="Треугольник 18"/>
            <p:cNvSpPr/>
            <p:nvPr/>
          </p:nvSpPr>
          <p:spPr>
            <a:xfrm rot="9678838">
              <a:off x="16212878" y="2682660"/>
              <a:ext cx="2940864" cy="191432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778"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30" name="Треугольник 19"/>
            <p:cNvSpPr/>
            <p:nvPr/>
          </p:nvSpPr>
          <p:spPr>
            <a:xfrm rot="9678838">
              <a:off x="1457799" y="497911"/>
              <a:ext cx="3475404" cy="223164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06"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31" name="Треугольник 20"/>
            <p:cNvSpPr/>
            <p:nvPr/>
          </p:nvSpPr>
          <p:spPr>
            <a:xfrm rot="9678838">
              <a:off x="265889" y="3677906"/>
              <a:ext cx="3475404" cy="223164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32" name="Прямая соединительная линия 21"/>
            <p:cNvSpPr/>
            <p:nvPr/>
          </p:nvSpPr>
          <p:spPr>
            <a:xfrm flipH="1" flipV="1">
              <a:off x="18184387" y="23736"/>
              <a:ext cx="1408013" cy="162534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3" name="Прямая соединительная линия 22"/>
            <p:cNvSpPr/>
            <p:nvPr/>
          </p:nvSpPr>
          <p:spPr>
            <a:xfrm flipV="1">
              <a:off x="18769574" y="1649075"/>
              <a:ext cx="822827" cy="612943"/>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4" name="Прямая соединительная линия 23"/>
            <p:cNvSpPr/>
            <p:nvPr/>
          </p:nvSpPr>
          <p:spPr>
            <a:xfrm flipV="1">
              <a:off x="11620414" y="3163586"/>
              <a:ext cx="2623831" cy="1303867"/>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5" name="Прямая соединительная линия 24"/>
            <p:cNvSpPr/>
            <p:nvPr/>
          </p:nvSpPr>
          <p:spPr>
            <a:xfrm flipV="1">
              <a:off x="11620413" y="4371104"/>
              <a:ext cx="6888252" cy="96349"/>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6" name="Прямая соединительная линия 25"/>
            <p:cNvSpPr/>
            <p:nvPr/>
          </p:nvSpPr>
          <p:spPr>
            <a:xfrm>
              <a:off x="14244241" y="3163586"/>
              <a:ext cx="1739491" cy="4063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7" name="Прямая соединительная линия 26"/>
            <p:cNvSpPr/>
            <p:nvPr/>
          </p:nvSpPr>
          <p:spPr>
            <a:xfrm flipV="1">
              <a:off x="18508662" y="2912049"/>
              <a:ext cx="3324582" cy="145905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8" name="Прямая соединительная линия 27"/>
            <p:cNvSpPr/>
            <p:nvPr/>
          </p:nvSpPr>
          <p:spPr>
            <a:xfrm flipV="1">
              <a:off x="3292205" y="3142179"/>
              <a:ext cx="2446359" cy="3782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39" name="Прямая соединительная линия 28"/>
            <p:cNvSpPr/>
            <p:nvPr/>
          </p:nvSpPr>
          <p:spPr>
            <a:xfrm flipH="1">
              <a:off x="10614464" y="23733"/>
              <a:ext cx="2422705" cy="146937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40" name="Прямая соединительная линия 29"/>
            <p:cNvSpPr/>
            <p:nvPr/>
          </p:nvSpPr>
          <p:spPr>
            <a:xfrm flipV="1">
              <a:off x="3292205" y="2624623"/>
              <a:ext cx="397115" cy="55537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41" name="Прямая соединительная линия 30"/>
            <p:cNvSpPr/>
            <p:nvPr/>
          </p:nvSpPr>
          <p:spPr>
            <a:xfrm>
              <a:off x="4484115" y="-2"/>
              <a:ext cx="6130352" cy="149310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42" name="Прямая соединительная линия 31"/>
            <p:cNvSpPr/>
            <p:nvPr/>
          </p:nvSpPr>
          <p:spPr>
            <a:xfrm flipV="1">
              <a:off x="-1" y="1113453"/>
              <a:ext cx="1191911" cy="317999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43" name="Прямая соединительная линия 32"/>
            <p:cNvSpPr/>
            <p:nvPr/>
          </p:nvSpPr>
          <p:spPr>
            <a:xfrm>
              <a:off x="-1" y="6061957"/>
              <a:ext cx="714979" cy="34550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44" name="Прямая соединительная линия 33"/>
            <p:cNvSpPr/>
            <p:nvPr/>
          </p:nvSpPr>
          <p:spPr>
            <a:xfrm flipV="1">
              <a:off x="2785" y="4293450"/>
              <a:ext cx="3" cy="176851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grpSp>
      <p:pic>
        <p:nvPicPr>
          <p:cNvPr id="24" name="Picture 23">
            <a:extLst>
              <a:ext uri="{FF2B5EF4-FFF2-40B4-BE49-F238E27FC236}">
                <a16:creationId xmlns:a16="http://schemas.microsoft.com/office/drawing/2014/main" id="{343BE607-9DA1-4391-9302-A3B8CFBDCF03}"/>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25" name="Picture 24">
            <a:extLst>
              <a:ext uri="{FF2B5EF4-FFF2-40B4-BE49-F238E27FC236}">
                <a16:creationId xmlns:a16="http://schemas.microsoft.com/office/drawing/2014/main" id="{5865059C-536B-475E-BF75-837E3BF50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26" name="Picture 25">
            <a:extLst>
              <a:ext uri="{FF2B5EF4-FFF2-40B4-BE49-F238E27FC236}">
                <a16:creationId xmlns:a16="http://schemas.microsoft.com/office/drawing/2014/main" id="{508DDBB1-951F-45AB-8A7F-D7742583FD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325"/>
                                        </p:tgtEl>
                                        <p:attrNameLst>
                                          <p:attrName>style.visibility</p:attrName>
                                        </p:attrNameLst>
                                      </p:cBhvr>
                                      <p:to>
                                        <p:strVal val="visible"/>
                                      </p:to>
                                    </p:set>
                                    <p:anim calcmode="lin" valueType="num">
                                      <p:cBhvr>
                                        <p:cTn id="7" dur="2000" fill="hold"/>
                                        <p:tgtEl>
                                          <p:spTgt spid="325"/>
                                        </p:tgtEl>
                                        <p:attrNameLst>
                                          <p:attrName>ppt_x</p:attrName>
                                        </p:attrNameLst>
                                      </p:cBhvr>
                                      <p:tavLst>
                                        <p:tav tm="0">
                                          <p:val>
                                            <p:strVal val="#ppt_x"/>
                                          </p:val>
                                        </p:tav>
                                        <p:tav tm="100000">
                                          <p:val>
                                            <p:strVal val="#ppt_x"/>
                                          </p:val>
                                        </p:tav>
                                      </p:tavLst>
                                    </p:anim>
                                    <p:anim calcmode="lin" valueType="num">
                                      <p:cBhvr>
                                        <p:cTn id="8" dur="2000" fill="hold"/>
                                        <p:tgtEl>
                                          <p:spTgt spid="3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Прямоугольник 5"/>
          <p:cNvSpPr/>
          <p:nvPr/>
        </p:nvSpPr>
        <p:spPr>
          <a:xfrm>
            <a:off x="7592059" y="0"/>
            <a:ext cx="7376160" cy="13716000"/>
          </a:xfrm>
          <a:prstGeom prst="rect">
            <a:avLst/>
          </a:prstGeom>
          <a:gradFill>
            <a:gsLst>
              <a:gs pos="0">
                <a:srgbClr val="57B85A"/>
              </a:gs>
              <a:gs pos="100000">
                <a:schemeClr val="accent2"/>
              </a:gs>
            </a:gsLst>
            <a:lin ang="2700000"/>
          </a:gradFill>
          <a:ln w="12700">
            <a:miter lim="400000"/>
          </a:ln>
        </p:spPr>
        <p:txBody>
          <a:bodyPr lIns="91436" tIns="91436" rIns="91436" bIns="91436" anchor="ctr"/>
          <a:lstStyle/>
          <a:p>
            <a:pPr algn="ctr">
              <a:defRPr>
                <a:solidFill>
                  <a:srgbClr val="FFFFFF"/>
                </a:solidFill>
              </a:defRPr>
            </a:pPr>
            <a:endParaRPr/>
          </a:p>
        </p:txBody>
      </p:sp>
      <p:sp>
        <p:nvSpPr>
          <p:cNvPr id="348" name="TextBox 7"/>
          <p:cNvSpPr txBox="1"/>
          <p:nvPr/>
        </p:nvSpPr>
        <p:spPr>
          <a:xfrm>
            <a:off x="23325723" y="12733966"/>
            <a:ext cx="633195" cy="4876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algn="ctr">
              <a:lnSpc>
                <a:spcPct val="150000"/>
              </a:lnSpc>
              <a:defRPr sz="2000">
                <a:solidFill>
                  <a:srgbClr val="FFFFFF"/>
                </a:solidFill>
                <a:latin typeface="Karla"/>
                <a:ea typeface="Karla"/>
                <a:cs typeface="Karla"/>
                <a:sym typeface="Karla"/>
              </a:defRPr>
            </a:lvl1pPr>
          </a:lstStyle>
          <a:p>
            <a:r>
              <a:t>17</a:t>
            </a:r>
          </a:p>
        </p:txBody>
      </p:sp>
      <p:sp>
        <p:nvSpPr>
          <p:cNvPr id="349" name="TextBox 19"/>
          <p:cNvSpPr txBox="1"/>
          <p:nvPr/>
        </p:nvSpPr>
        <p:spPr>
          <a:xfrm>
            <a:off x="8048682" y="507049"/>
            <a:ext cx="6462918" cy="27355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a:defRPr sz="5600">
                <a:solidFill>
                  <a:srgbClr val="DDDDDD"/>
                </a:solidFill>
                <a:latin typeface="Karla"/>
                <a:ea typeface="Karla"/>
                <a:cs typeface="Karla"/>
                <a:sym typeface="Karla"/>
              </a:defRPr>
            </a:pPr>
            <a:r>
              <a:rPr dirty="0"/>
              <a:t>PRESENTING THE INDIAN</a:t>
            </a:r>
            <a:r>
              <a:rPr b="1" dirty="0">
                <a:solidFill>
                  <a:srgbClr val="FFFFFF"/>
                </a:solidFill>
              </a:rPr>
              <a:t> HVAC </a:t>
            </a:r>
            <a:r>
              <a:rPr dirty="0"/>
              <a:t>INDUSTRY	</a:t>
            </a:r>
          </a:p>
        </p:txBody>
      </p:sp>
      <p:sp>
        <p:nvSpPr>
          <p:cNvPr id="350" name="TextBox 20"/>
          <p:cNvSpPr txBox="1"/>
          <p:nvPr/>
        </p:nvSpPr>
        <p:spPr>
          <a:xfrm>
            <a:off x="8038734" y="3417218"/>
            <a:ext cx="5841600" cy="11671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a:lnSpc>
                <a:spcPct val="150000"/>
              </a:lnSpc>
              <a:defRPr sz="2600">
                <a:solidFill>
                  <a:srgbClr val="FFFFFF"/>
                </a:solidFill>
                <a:latin typeface="Karla"/>
                <a:ea typeface="Karla"/>
                <a:cs typeface="Karla"/>
                <a:sym typeface="Karla"/>
              </a:defRPr>
            </a:pPr>
            <a:r>
              <a:t>India HVAC Market to Grow at a </a:t>
            </a:r>
            <a:r>
              <a:rPr>
                <a:solidFill>
                  <a:srgbClr val="002060"/>
                </a:solidFill>
              </a:rPr>
              <a:t>CAGR of </a:t>
            </a:r>
            <a:r>
              <a:t>9.86% </a:t>
            </a:r>
            <a:r>
              <a:rPr>
                <a:solidFill>
                  <a:srgbClr val="002060"/>
                </a:solidFill>
              </a:rPr>
              <a:t>during 2017 – 2022</a:t>
            </a:r>
          </a:p>
        </p:txBody>
      </p:sp>
      <p:grpSp>
        <p:nvGrpSpPr>
          <p:cNvPr id="353" name="Group"/>
          <p:cNvGrpSpPr/>
          <p:nvPr/>
        </p:nvGrpSpPr>
        <p:grpSpPr>
          <a:xfrm>
            <a:off x="14775388" y="4059467"/>
            <a:ext cx="8550768" cy="1103627"/>
            <a:chOff x="0" y="-1"/>
            <a:chExt cx="8550767" cy="1103626"/>
          </a:xfrm>
        </p:grpSpPr>
        <p:sp>
          <p:nvSpPr>
            <p:cNvPr id="351" name="TextBox 12"/>
            <p:cNvSpPr txBox="1"/>
            <p:nvPr/>
          </p:nvSpPr>
          <p:spPr>
            <a:xfrm>
              <a:off x="1443243" y="-2"/>
              <a:ext cx="7107525" cy="11036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400">
                  <a:solidFill>
                    <a:srgbClr val="535353"/>
                  </a:solidFill>
                  <a:latin typeface="Karla"/>
                  <a:ea typeface="Karla"/>
                  <a:cs typeface="Karla"/>
                  <a:sym typeface="Karla"/>
                </a:defRPr>
              </a:lvl1pPr>
            </a:lstStyle>
            <a:p>
              <a:r>
                <a:t>India HVAC market is projected to exhibit a CAGR of 9.86%, in value terms, during 2017-2022</a:t>
              </a:r>
            </a:p>
          </p:txBody>
        </p:sp>
        <p:sp>
          <p:nvSpPr>
            <p:cNvPr id="352" name="Овал 24"/>
            <p:cNvSpPr/>
            <p:nvPr/>
          </p:nvSpPr>
          <p:spPr>
            <a:xfrm>
              <a:off x="-1" y="312645"/>
              <a:ext cx="548193" cy="548193"/>
            </a:xfrm>
            <a:prstGeom prst="ellipse">
              <a:avLst/>
            </a:prstGeom>
            <a:solidFill>
              <a:srgbClr val="FFFFFF"/>
            </a:solidFill>
            <a:ln w="25400" cap="flat">
              <a:solidFill>
                <a:schemeClr val="accent2">
                  <a:lumOff val="-6901"/>
                </a:schemeClr>
              </a:solidFill>
              <a:prstDash val="solid"/>
              <a:round/>
            </a:ln>
            <a:effectLst>
              <a:outerShdw blurRad="38100" dist="23000" dir="5400000" rotWithShape="0">
                <a:srgbClr val="000000">
                  <a:alpha val="35000"/>
                </a:srgbClr>
              </a:outerShdw>
            </a:effectLst>
          </p:spPr>
          <p:txBody>
            <a:bodyPr wrap="square" lIns="91436" tIns="91436" rIns="91436" bIns="91436" numCol="1" anchor="ctr">
              <a:noAutofit/>
            </a:bodyPr>
            <a:lstStyle/>
            <a:p>
              <a:pPr>
                <a:defRPr>
                  <a:solidFill>
                    <a:srgbClr val="FFFFFF"/>
                  </a:solidFill>
                </a:defRPr>
              </a:pPr>
              <a:endParaRPr/>
            </a:p>
          </p:txBody>
        </p:sp>
      </p:grpSp>
      <p:graphicFrame>
        <p:nvGraphicFramePr>
          <p:cNvPr id="354" name="3D Column Chart"/>
          <p:cNvGraphicFramePr/>
          <p:nvPr/>
        </p:nvGraphicFramePr>
        <p:xfrm>
          <a:off x="1648315" y="4119413"/>
          <a:ext cx="5580061" cy="6883875"/>
        </p:xfrm>
        <a:graphic>
          <a:graphicData uri="http://schemas.openxmlformats.org/drawingml/2006/chart">
            <c:chart xmlns:c="http://schemas.openxmlformats.org/drawingml/2006/chart" xmlns:r="http://schemas.openxmlformats.org/officeDocument/2006/relationships" r:id="rId2"/>
          </a:graphicData>
        </a:graphic>
      </p:graphicFrame>
      <p:grpSp>
        <p:nvGrpSpPr>
          <p:cNvPr id="357" name="Group"/>
          <p:cNvGrpSpPr/>
          <p:nvPr/>
        </p:nvGrpSpPr>
        <p:grpSpPr>
          <a:xfrm>
            <a:off x="14775386" y="7255660"/>
            <a:ext cx="8339135" cy="1103628"/>
            <a:chOff x="-1" y="0"/>
            <a:chExt cx="8339133" cy="1103626"/>
          </a:xfrm>
        </p:grpSpPr>
        <p:sp>
          <p:nvSpPr>
            <p:cNvPr id="355" name="TextBox 14"/>
            <p:cNvSpPr txBox="1"/>
            <p:nvPr/>
          </p:nvSpPr>
          <p:spPr>
            <a:xfrm>
              <a:off x="1443243" y="-1"/>
              <a:ext cx="6895890" cy="11036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400">
                  <a:solidFill>
                    <a:srgbClr val="535353"/>
                  </a:solidFill>
                  <a:latin typeface="Karla"/>
                  <a:ea typeface="Karla"/>
                  <a:cs typeface="Karla"/>
                  <a:sym typeface="Karla"/>
                </a:defRPr>
              </a:lvl1pPr>
            </a:lstStyle>
            <a:p>
              <a:r>
                <a:t>India Building Automation Market to record 12% CAGR during 2017 - 2023</a:t>
              </a:r>
            </a:p>
          </p:txBody>
        </p:sp>
        <p:sp>
          <p:nvSpPr>
            <p:cNvPr id="356" name="Овал 24"/>
            <p:cNvSpPr/>
            <p:nvPr/>
          </p:nvSpPr>
          <p:spPr>
            <a:xfrm>
              <a:off x="-2" y="310764"/>
              <a:ext cx="548193" cy="548193"/>
            </a:xfrm>
            <a:prstGeom prst="ellipse">
              <a:avLst/>
            </a:prstGeom>
            <a:solidFill>
              <a:srgbClr val="FFFFFF"/>
            </a:solidFill>
            <a:ln w="25400" cap="flat">
              <a:solidFill>
                <a:schemeClr val="accent2">
                  <a:lumOff val="-6901"/>
                </a:schemeClr>
              </a:solidFill>
              <a:prstDash val="solid"/>
              <a:round/>
            </a:ln>
            <a:effectLst>
              <a:outerShdw blurRad="38100" dist="23000" dir="5400000" rotWithShape="0">
                <a:srgbClr val="000000">
                  <a:alpha val="35000"/>
                </a:srgbClr>
              </a:outerShdw>
            </a:effectLst>
          </p:spPr>
          <p:txBody>
            <a:bodyPr wrap="square" lIns="91436" tIns="91436" rIns="91436" bIns="91436" numCol="1" anchor="ctr">
              <a:noAutofit/>
            </a:bodyPr>
            <a:lstStyle/>
            <a:p>
              <a:pPr>
                <a:defRPr>
                  <a:solidFill>
                    <a:srgbClr val="FFFFFF"/>
                  </a:solidFill>
                </a:defRPr>
              </a:pPr>
              <a:endParaRPr/>
            </a:p>
          </p:txBody>
        </p:sp>
      </p:grpSp>
      <p:grpSp>
        <p:nvGrpSpPr>
          <p:cNvPr id="360" name="Group"/>
          <p:cNvGrpSpPr/>
          <p:nvPr/>
        </p:nvGrpSpPr>
        <p:grpSpPr>
          <a:xfrm>
            <a:off x="14775386" y="9696007"/>
            <a:ext cx="8339135" cy="2208527"/>
            <a:chOff x="-1" y="0"/>
            <a:chExt cx="8339133" cy="2208526"/>
          </a:xfrm>
        </p:grpSpPr>
        <p:sp>
          <p:nvSpPr>
            <p:cNvPr id="358" name="TextBox 16"/>
            <p:cNvSpPr txBox="1"/>
            <p:nvPr/>
          </p:nvSpPr>
          <p:spPr>
            <a:xfrm>
              <a:off x="1443243" y="-1"/>
              <a:ext cx="6895890" cy="22085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400">
                  <a:solidFill>
                    <a:srgbClr val="535353"/>
                  </a:solidFill>
                  <a:latin typeface="Karla"/>
                  <a:ea typeface="Karla"/>
                  <a:cs typeface="Karla"/>
                  <a:sym typeface="Karla"/>
                </a:defRPr>
              </a:lvl1pPr>
            </a:lstStyle>
            <a:p>
              <a:r>
                <a:t>Direct Expansion HVAC market in India in 2016 accounted for USD3,344.56 Million, and the same trend is expected to continue over the next five years as well.</a:t>
              </a:r>
            </a:p>
          </p:txBody>
        </p:sp>
        <p:sp>
          <p:nvSpPr>
            <p:cNvPr id="359" name="Овал 24"/>
            <p:cNvSpPr/>
            <p:nvPr/>
          </p:nvSpPr>
          <p:spPr>
            <a:xfrm>
              <a:off x="-2" y="865095"/>
              <a:ext cx="548193" cy="548193"/>
            </a:xfrm>
            <a:prstGeom prst="ellipse">
              <a:avLst/>
            </a:prstGeom>
            <a:solidFill>
              <a:srgbClr val="FFFFFF"/>
            </a:solidFill>
            <a:ln w="25400" cap="flat">
              <a:solidFill>
                <a:schemeClr val="accent2">
                  <a:lumOff val="-6901"/>
                </a:schemeClr>
              </a:solidFill>
              <a:prstDash val="solid"/>
              <a:round/>
            </a:ln>
            <a:effectLst>
              <a:outerShdw blurRad="38100" dist="23000" dir="5400000" rotWithShape="0">
                <a:srgbClr val="000000">
                  <a:alpha val="35000"/>
                </a:srgbClr>
              </a:outerShdw>
            </a:effectLst>
          </p:spPr>
          <p:txBody>
            <a:bodyPr wrap="square" lIns="91436" tIns="91436" rIns="91436" bIns="91436" numCol="1" anchor="ctr">
              <a:noAutofit/>
            </a:bodyPr>
            <a:lstStyle/>
            <a:p>
              <a:pPr>
                <a:defRPr>
                  <a:solidFill>
                    <a:srgbClr val="FFFFFF"/>
                  </a:solidFill>
                </a:defRPr>
              </a:pPr>
              <a:endParaRPr/>
            </a:p>
          </p:txBody>
        </p:sp>
      </p:grpSp>
      <p:grpSp>
        <p:nvGrpSpPr>
          <p:cNvPr id="363" name="Group"/>
          <p:cNvGrpSpPr/>
          <p:nvPr/>
        </p:nvGrpSpPr>
        <p:grpSpPr>
          <a:xfrm>
            <a:off x="7236703" y="5121580"/>
            <a:ext cx="7194527" cy="6628126"/>
            <a:chOff x="0" y="-1"/>
            <a:chExt cx="7194526" cy="6628125"/>
          </a:xfrm>
        </p:grpSpPr>
        <p:sp>
          <p:nvSpPr>
            <p:cNvPr id="361" name="TextBox 18"/>
            <p:cNvSpPr txBox="1"/>
            <p:nvPr/>
          </p:nvSpPr>
          <p:spPr>
            <a:xfrm>
              <a:off x="892349" y="-2"/>
              <a:ext cx="6302177" cy="66281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400">
                  <a:solidFill>
                    <a:srgbClr val="FFFFFF"/>
                  </a:solidFill>
                  <a:latin typeface="Karla"/>
                  <a:ea typeface="Karla"/>
                  <a:cs typeface="Karla"/>
                  <a:sym typeface="Karla"/>
                </a:defRPr>
              </a:lvl1pPr>
            </a:lstStyle>
            <a:p>
              <a:r>
                <a:t>Growing infrastructure-based developments, technological advancements and increasing tourism activities are expected too positively influence India HVAC market over the next five years. Moreover, extreme climatic conditions, rising disposable income, growing construction activities in both commercial and residential sectors, coupled with various government initiatives aimed at improving energy efficiency are some of the other major factors expected to aid India HVAC market during forecast period</a:t>
              </a:r>
            </a:p>
          </p:txBody>
        </p:sp>
        <p:sp>
          <p:nvSpPr>
            <p:cNvPr id="362" name="Овал 24"/>
            <p:cNvSpPr/>
            <p:nvPr/>
          </p:nvSpPr>
          <p:spPr>
            <a:xfrm>
              <a:off x="-1" y="2444844"/>
              <a:ext cx="548193" cy="548195"/>
            </a:xfrm>
            <a:prstGeom prst="ellipse">
              <a:avLst/>
            </a:prstGeom>
            <a:solidFill>
              <a:srgbClr val="FFFFFF"/>
            </a:solidFill>
            <a:ln w="25400" cap="flat">
              <a:solidFill>
                <a:schemeClr val="accent2">
                  <a:lumOff val="-6901"/>
                </a:schemeClr>
              </a:solidFill>
              <a:prstDash val="solid"/>
              <a:round/>
            </a:ln>
            <a:effectLst>
              <a:outerShdw blurRad="38100" dist="23000" dir="5400000" rotWithShape="0">
                <a:srgbClr val="000000">
                  <a:alpha val="35000"/>
                </a:srgbClr>
              </a:outerShdw>
            </a:effectLst>
          </p:spPr>
          <p:txBody>
            <a:bodyPr wrap="square" lIns="91436" tIns="91436" rIns="91436" bIns="91436" numCol="1" anchor="ctr">
              <a:noAutofit/>
            </a:bodyPr>
            <a:lstStyle/>
            <a:p>
              <a:pPr>
                <a:defRPr>
                  <a:solidFill>
                    <a:srgbClr val="FFFFFF"/>
                  </a:solidFill>
                </a:defRPr>
              </a:pPr>
              <a:endParaRPr/>
            </a:p>
          </p:txBody>
        </p:sp>
      </p:grpSp>
      <p:sp>
        <p:nvSpPr>
          <p:cNvPr id="364" name="India HVAC Market Size , By Value, 2017E &amp; 2022F"/>
          <p:cNvSpPr txBox="1"/>
          <p:nvPr/>
        </p:nvSpPr>
        <p:spPr>
          <a:xfrm>
            <a:off x="252183" y="11719559"/>
            <a:ext cx="6821502" cy="513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anchor="ctr">
            <a:spAutoFit/>
          </a:bodyPr>
          <a:lstStyle>
            <a:lvl1pPr algn="just">
              <a:lnSpc>
                <a:spcPct val="150000"/>
              </a:lnSpc>
              <a:defRPr sz="2200" b="1">
                <a:solidFill>
                  <a:srgbClr val="A7A7A7"/>
                </a:solidFill>
                <a:latin typeface="Karla"/>
                <a:ea typeface="Karla"/>
                <a:cs typeface="Karla"/>
                <a:sym typeface="Karla"/>
              </a:defRPr>
            </a:lvl1pPr>
          </a:lstStyle>
          <a:p>
            <a:r>
              <a:t>India HVAC Market Size , By Value, 2017E &amp; 2022F</a:t>
            </a:r>
          </a:p>
        </p:txBody>
      </p:sp>
      <p:sp>
        <p:nvSpPr>
          <p:cNvPr id="365" name="Line"/>
          <p:cNvSpPr/>
          <p:nvPr/>
        </p:nvSpPr>
        <p:spPr>
          <a:xfrm flipV="1">
            <a:off x="579071" y="1307351"/>
            <a:ext cx="6172841" cy="2712137"/>
          </a:xfrm>
          <a:prstGeom prst="line">
            <a:avLst/>
          </a:prstGeom>
          <a:ln w="25400">
            <a:solidFill>
              <a:schemeClr val="accent2">
                <a:lumOff val="-6901"/>
              </a:schemeClr>
            </a:solidFill>
            <a:tailEnd type="triangle"/>
          </a:ln>
          <a:effectLst>
            <a:outerShdw blurRad="38100" dist="20000" dir="5400000" rotWithShape="0">
              <a:srgbClr val="000000">
                <a:alpha val="38000"/>
              </a:srgbClr>
            </a:outerShdw>
          </a:effectLst>
        </p:spPr>
        <p:txBody>
          <a:bodyPr lIns="45718" tIns="45718" rIns="45718" bIns="45718"/>
          <a:lstStyle/>
          <a:p>
            <a:endParaRPr/>
          </a:p>
        </p:txBody>
      </p:sp>
      <p:sp>
        <p:nvSpPr>
          <p:cNvPr id="366" name="Rounded Rectangle"/>
          <p:cNvSpPr/>
          <p:nvPr/>
        </p:nvSpPr>
        <p:spPr>
          <a:xfrm>
            <a:off x="1954385" y="2227351"/>
            <a:ext cx="3058719" cy="876998"/>
          </a:xfrm>
          <a:prstGeom prst="roundRect">
            <a:avLst>
              <a:gd name="adj" fmla="val 21722"/>
            </a:avLst>
          </a:prstGeom>
          <a:solidFill>
            <a:srgbClr val="FFFFFF"/>
          </a:solidFill>
          <a:ln w="25400">
            <a:solidFill>
              <a:schemeClr val="accent2">
                <a:lumOff val="-6901"/>
              </a:schemeClr>
            </a:solidFill>
          </a:ln>
        </p:spPr>
        <p:txBody>
          <a:bodyPr lIns="91436" tIns="91436" rIns="91436" bIns="91436" anchor="ctr"/>
          <a:lstStyle/>
          <a:p>
            <a:endParaRPr/>
          </a:p>
        </p:txBody>
      </p:sp>
      <p:sp>
        <p:nvSpPr>
          <p:cNvPr id="367" name="CAGR…"/>
          <p:cNvSpPr txBox="1"/>
          <p:nvPr/>
        </p:nvSpPr>
        <p:spPr>
          <a:xfrm>
            <a:off x="2577438" y="2244207"/>
            <a:ext cx="1812615" cy="8432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nchor="ctr">
            <a:spAutoFit/>
          </a:bodyPr>
          <a:lstStyle/>
          <a:p>
            <a:pPr algn="ctr">
              <a:defRPr sz="2200">
                <a:solidFill>
                  <a:srgbClr val="535353"/>
                </a:solidFill>
                <a:latin typeface="Karla"/>
                <a:ea typeface="Karla"/>
                <a:cs typeface="Karla"/>
                <a:sym typeface="Karla"/>
              </a:defRPr>
            </a:pPr>
            <a:r>
              <a:t>CAGR</a:t>
            </a:r>
          </a:p>
          <a:p>
            <a:pPr algn="ctr">
              <a:defRPr sz="2200">
                <a:solidFill>
                  <a:srgbClr val="535353"/>
                </a:solidFill>
                <a:latin typeface="Karla"/>
                <a:ea typeface="Karla"/>
                <a:cs typeface="Karla"/>
                <a:sym typeface="Karla"/>
              </a:defRPr>
            </a:pPr>
            <a:r>
              <a:t>9.86%</a:t>
            </a:r>
          </a:p>
        </p:txBody>
      </p:sp>
      <p:pic>
        <p:nvPicPr>
          <p:cNvPr id="23" name="Picture 22">
            <a:extLst>
              <a:ext uri="{FF2B5EF4-FFF2-40B4-BE49-F238E27FC236}">
                <a16:creationId xmlns:a16="http://schemas.microsoft.com/office/drawing/2014/main" id="{47324075-FB9F-44E0-BF7F-FBCF01A862E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24" name="Picture 23">
            <a:extLst>
              <a:ext uri="{FF2B5EF4-FFF2-40B4-BE49-F238E27FC236}">
                <a16:creationId xmlns:a16="http://schemas.microsoft.com/office/drawing/2014/main" id="{89352ED6-1607-4E33-8060-4BEC0C9F98C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25" name="Picture 24">
            <a:extLst>
              <a:ext uri="{FF2B5EF4-FFF2-40B4-BE49-F238E27FC236}">
                <a16:creationId xmlns:a16="http://schemas.microsoft.com/office/drawing/2014/main" id="{65EB65ED-364B-4725-9A79-22293BC2F9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49"/>
                                        </p:tgtEl>
                                        <p:attrNameLst>
                                          <p:attrName>style.visibility</p:attrName>
                                        </p:attrNameLst>
                                      </p:cBhvr>
                                      <p:to>
                                        <p:strVal val="visible"/>
                                      </p:to>
                                    </p:set>
                                    <p:animEffect transition="in" filter="wipe(left)">
                                      <p:cBhvr>
                                        <p:cTn id="7" dur="1500"/>
                                        <p:tgtEl>
                                          <p:spTgt spid="3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350"/>
                                        </p:tgtEl>
                                        <p:attrNameLst>
                                          <p:attrName>style.visibility</p:attrName>
                                        </p:attrNameLst>
                                      </p:cBhvr>
                                      <p:to>
                                        <p:strVal val="visible"/>
                                      </p:to>
                                    </p:set>
                                    <p:animEffect transition="in" filter="wipe(left)">
                                      <p:cBhvr>
                                        <p:cTn id="12" dur="1500"/>
                                        <p:tgtEl>
                                          <p:spTgt spid="3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363"/>
                                        </p:tgtEl>
                                        <p:attrNameLst>
                                          <p:attrName>style.visibility</p:attrName>
                                        </p:attrNameLst>
                                      </p:cBhvr>
                                      <p:to>
                                        <p:strVal val="visible"/>
                                      </p:to>
                                    </p:set>
                                    <p:animEffect transition="in" filter="wipe(left)">
                                      <p:cBhvr>
                                        <p:cTn id="17" dur="1500"/>
                                        <p:tgtEl>
                                          <p:spTgt spid="3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353"/>
                                        </p:tgtEl>
                                        <p:attrNameLst>
                                          <p:attrName>style.visibility</p:attrName>
                                        </p:attrNameLst>
                                      </p:cBhvr>
                                      <p:to>
                                        <p:strVal val="visible"/>
                                      </p:to>
                                    </p:set>
                                    <p:animEffect transition="in" filter="wipe(left)">
                                      <p:cBhvr>
                                        <p:cTn id="22" dur="1500"/>
                                        <p:tgtEl>
                                          <p:spTgt spid="3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357"/>
                                        </p:tgtEl>
                                        <p:attrNameLst>
                                          <p:attrName>style.visibility</p:attrName>
                                        </p:attrNameLst>
                                      </p:cBhvr>
                                      <p:to>
                                        <p:strVal val="visible"/>
                                      </p:to>
                                    </p:set>
                                    <p:animEffect transition="in" filter="wipe(left)">
                                      <p:cBhvr>
                                        <p:cTn id="27" dur="1500"/>
                                        <p:tgtEl>
                                          <p:spTgt spid="3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360"/>
                                        </p:tgtEl>
                                        <p:attrNameLst>
                                          <p:attrName>style.visibility</p:attrName>
                                        </p:attrNameLst>
                                      </p:cBhvr>
                                      <p:to>
                                        <p:strVal val="visible"/>
                                      </p:to>
                                    </p:set>
                                    <p:animEffect transition="in" filter="wipe(left)">
                                      <p:cBhvr>
                                        <p:cTn id="32" dur="1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 grpId="1" animBg="1" advAuto="0"/>
      <p:bldP spid="350" grpId="2" animBg="1" advAuto="0"/>
      <p:bldP spid="353" grpId="4" animBg="1" advAuto="0"/>
      <p:bldP spid="357" grpId="5" animBg="1" advAuto="0"/>
      <p:bldP spid="360" grpId="6" animBg="1" advAuto="0"/>
      <p:bldP spid="363" grpId="3"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Прямоугольник 8"/>
          <p:cNvSpPr/>
          <p:nvPr/>
        </p:nvSpPr>
        <p:spPr>
          <a:xfrm>
            <a:off x="0" y="-1"/>
            <a:ext cx="24384000" cy="13716002"/>
          </a:xfrm>
          <a:prstGeom prst="rect">
            <a:avLst/>
          </a:prstGeom>
          <a:solidFill>
            <a:srgbClr val="FFFFFF">
              <a:alpha val="90000"/>
            </a:srgbClr>
          </a:solidFill>
          <a:ln w="12700">
            <a:miter lim="400000"/>
          </a:ln>
        </p:spPr>
        <p:txBody>
          <a:bodyPr lIns="91436" tIns="91436" rIns="91436" bIns="91436" anchor="ctr"/>
          <a:lstStyle/>
          <a:p>
            <a:pPr algn="ctr">
              <a:defRPr>
                <a:solidFill>
                  <a:srgbClr val="FFFFFF"/>
                </a:solidFill>
              </a:defRPr>
            </a:pPr>
            <a:endParaRPr/>
          </a:p>
        </p:txBody>
      </p:sp>
      <p:pic>
        <p:nvPicPr>
          <p:cNvPr id="370" name="north-india.png" descr="north-india.png"/>
          <p:cNvPicPr>
            <a:picLocks noGrp="1" noChangeAspect="1"/>
          </p:cNvPicPr>
          <p:nvPr>
            <p:ph type="pic" idx="14"/>
          </p:nvPr>
        </p:nvPicPr>
        <p:blipFill>
          <a:blip r:embed="rId2" cstate="email">
            <a:extLst>
              <a:ext uri="{28A0092B-C50C-407E-A947-70E740481C1C}">
                <a14:useLocalDpi xmlns:a14="http://schemas.microsoft.com/office/drawing/2010/main"/>
              </a:ext>
            </a:extLst>
          </a:blip>
          <a:srcRect l="5476" t="5316" r="5476" b="5316"/>
          <a:stretch>
            <a:fillRect/>
          </a:stretch>
        </p:blipFill>
        <p:spPr>
          <a:xfrm>
            <a:off x="647316" y="2112764"/>
            <a:ext cx="9850836" cy="9490473"/>
          </a:xfrm>
          <a:custGeom>
            <a:avLst/>
            <a:gdLst/>
            <a:ahLst/>
            <a:cxnLst>
              <a:cxn ang="0">
                <a:pos x="wd2" y="hd2"/>
              </a:cxn>
              <a:cxn ang="5400000">
                <a:pos x="wd2" y="hd2"/>
              </a:cxn>
              <a:cxn ang="10800000">
                <a:pos x="wd2" y="hd2"/>
              </a:cxn>
              <a:cxn ang="16200000">
                <a:pos x="wd2" y="hd2"/>
              </a:cxn>
            </a:cxnLst>
            <a:rect l="0" t="0" r="r" b="b"/>
            <a:pathLst>
              <a:path w="21600" h="21600" extrusionOk="0">
                <a:moveTo>
                  <a:pt x="7462" y="0"/>
                </a:moveTo>
                <a:lnTo>
                  <a:pt x="2062" y="4125"/>
                </a:lnTo>
                <a:lnTo>
                  <a:pt x="0" y="10800"/>
                </a:lnTo>
                <a:lnTo>
                  <a:pt x="2062" y="17475"/>
                </a:lnTo>
                <a:lnTo>
                  <a:pt x="7462" y="21600"/>
                </a:lnTo>
                <a:lnTo>
                  <a:pt x="14138" y="21600"/>
                </a:lnTo>
                <a:lnTo>
                  <a:pt x="19538" y="17475"/>
                </a:lnTo>
                <a:lnTo>
                  <a:pt x="21600" y="10800"/>
                </a:lnTo>
                <a:lnTo>
                  <a:pt x="19538" y="4125"/>
                </a:lnTo>
                <a:lnTo>
                  <a:pt x="14138" y="0"/>
                </a:lnTo>
                <a:lnTo>
                  <a:pt x="7462" y="0"/>
                </a:lnTo>
                <a:close/>
              </a:path>
            </a:pathLst>
          </a:custGeom>
          <a:effectLst>
            <a:outerShdw blurRad="1054100" dist="112668" rotWithShape="0">
              <a:srgbClr val="000000">
                <a:alpha val="2661"/>
              </a:srgbClr>
            </a:outerShdw>
          </a:effectLst>
        </p:spPr>
      </p:pic>
      <p:grpSp>
        <p:nvGrpSpPr>
          <p:cNvPr id="375" name="Group"/>
          <p:cNvGrpSpPr/>
          <p:nvPr/>
        </p:nvGrpSpPr>
        <p:grpSpPr>
          <a:xfrm>
            <a:off x="11015236" y="4511301"/>
            <a:ext cx="13384227" cy="4884742"/>
            <a:chOff x="0" y="0"/>
            <a:chExt cx="13384225" cy="4884740"/>
          </a:xfrm>
        </p:grpSpPr>
        <p:sp>
          <p:nvSpPr>
            <p:cNvPr id="371" name="Rectangle"/>
            <p:cNvSpPr/>
            <p:nvPr/>
          </p:nvSpPr>
          <p:spPr>
            <a:xfrm>
              <a:off x="-1" y="690724"/>
              <a:ext cx="13365312" cy="3480216"/>
            </a:xfrm>
            <a:prstGeom prst="rect">
              <a:avLst/>
            </a:prstGeom>
            <a:gradFill flip="none" rotWithShape="1">
              <a:gsLst>
                <a:gs pos="0">
                  <a:srgbClr val="FFFFFF">
                    <a:alpha val="37766"/>
                  </a:srgbClr>
                </a:gs>
                <a:gs pos="100000">
                  <a:srgbClr val="DDDDDD">
                    <a:alpha val="37766"/>
                  </a:srgbClr>
                </a:gs>
              </a:gsLst>
              <a:lin ang="544938" scaled="0"/>
            </a:gradFill>
            <a:ln w="12700" cap="flat">
              <a:noFill/>
              <a:miter lim="400000"/>
            </a:ln>
            <a:effectLst/>
          </p:spPr>
          <p:txBody>
            <a:bodyPr wrap="square" lIns="91436" tIns="91436" rIns="91436" bIns="91436" numCol="1" anchor="ctr">
              <a:noAutofit/>
            </a:bodyPr>
            <a:lstStyle/>
            <a:p>
              <a:endParaRPr/>
            </a:p>
          </p:txBody>
        </p:sp>
        <p:sp>
          <p:nvSpPr>
            <p:cNvPr id="372" name="TextBox 18"/>
            <p:cNvSpPr txBox="1"/>
            <p:nvPr/>
          </p:nvSpPr>
          <p:spPr>
            <a:xfrm>
              <a:off x="785601" y="1058279"/>
              <a:ext cx="12215298" cy="294538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p>
              <a:pPr algn="just">
                <a:lnSpc>
                  <a:spcPct val="150000"/>
                </a:lnSpc>
                <a:defRPr sz="2600">
                  <a:solidFill>
                    <a:srgbClr val="535353"/>
                  </a:solidFill>
                  <a:latin typeface="Karla"/>
                  <a:ea typeface="Karla"/>
                  <a:cs typeface="Karla"/>
                  <a:sym typeface="Karla"/>
                </a:defRPr>
              </a:pPr>
              <a:r>
                <a:t>North region dominated India HVAC market with a revenue share of 39.29% in 2016, with Delhi-NCR playing a vital role in growing demand for HVAC systems. In cities such as Gurugram, Noida, Greater Noida and Chandigarh, rapid infrastructure development activities are taking place, and registering huge demand for HVAC units</a:t>
              </a:r>
              <a:r>
                <a:rPr>
                  <a:latin typeface="Verdana"/>
                  <a:ea typeface="Verdana"/>
                  <a:cs typeface="Verdana"/>
                  <a:sym typeface="Verdana"/>
                </a:rPr>
                <a:t>.</a:t>
              </a:r>
            </a:p>
          </p:txBody>
        </p:sp>
        <p:sp>
          <p:nvSpPr>
            <p:cNvPr id="373" name="Rectangle"/>
            <p:cNvSpPr/>
            <p:nvPr/>
          </p:nvSpPr>
          <p:spPr>
            <a:xfrm>
              <a:off x="210595" y="4495919"/>
              <a:ext cx="13173631" cy="388821"/>
            </a:xfrm>
            <a:prstGeom prst="rect">
              <a:avLst/>
            </a:prstGeom>
            <a:gradFill flip="none" rotWithShape="1">
              <a:gsLst>
                <a:gs pos="0">
                  <a:srgbClr val="FFFFFF">
                    <a:alpha val="37766"/>
                  </a:srgbClr>
                </a:gs>
                <a:gs pos="100000">
                  <a:srgbClr val="A7A7A7">
                    <a:alpha val="37766"/>
                  </a:srgbClr>
                </a:gs>
              </a:gsLst>
              <a:lin ang="544938" scaled="0"/>
            </a:gradFill>
            <a:ln w="12700" cap="flat">
              <a:noFill/>
              <a:miter lim="400000"/>
            </a:ln>
            <a:effectLst/>
          </p:spPr>
          <p:txBody>
            <a:bodyPr wrap="square" lIns="91436" tIns="91436" rIns="91436" bIns="91436" numCol="1" anchor="ctr">
              <a:noAutofit/>
            </a:bodyPr>
            <a:lstStyle/>
            <a:p>
              <a:endParaRPr/>
            </a:p>
          </p:txBody>
        </p:sp>
        <p:sp>
          <p:nvSpPr>
            <p:cNvPr id="374" name="Rectangle"/>
            <p:cNvSpPr/>
            <p:nvPr/>
          </p:nvSpPr>
          <p:spPr>
            <a:xfrm>
              <a:off x="210595" y="-1"/>
              <a:ext cx="13173631" cy="388820"/>
            </a:xfrm>
            <a:prstGeom prst="rect">
              <a:avLst/>
            </a:prstGeom>
            <a:gradFill flip="none" rotWithShape="1">
              <a:gsLst>
                <a:gs pos="0">
                  <a:srgbClr val="FFFFFF">
                    <a:alpha val="37766"/>
                  </a:srgbClr>
                </a:gs>
                <a:gs pos="100000">
                  <a:srgbClr val="A7A7A7">
                    <a:alpha val="37766"/>
                  </a:srgbClr>
                </a:gs>
              </a:gsLst>
              <a:lin ang="544938" scaled="0"/>
            </a:gradFill>
            <a:ln w="12700" cap="flat">
              <a:noFill/>
              <a:miter lim="400000"/>
            </a:ln>
            <a:effectLst/>
          </p:spPr>
          <p:txBody>
            <a:bodyPr wrap="square" lIns="91436" tIns="91436" rIns="91436" bIns="91436" numCol="1" anchor="ctr">
              <a:noAutofit/>
            </a:bodyPr>
            <a:lstStyle/>
            <a:p>
              <a:endParaRPr/>
            </a:p>
          </p:txBody>
        </p:sp>
      </p:grpSp>
      <p:sp>
        <p:nvSpPr>
          <p:cNvPr id="9" name="TextBox 19">
            <a:extLst>
              <a:ext uri="{FF2B5EF4-FFF2-40B4-BE49-F238E27FC236}">
                <a16:creationId xmlns:a16="http://schemas.microsoft.com/office/drawing/2014/main" id="{0553EB5F-C91B-410D-9087-7E59EE1B10FE}"/>
              </a:ext>
            </a:extLst>
          </p:cNvPr>
          <p:cNvSpPr txBox="1"/>
          <p:nvPr/>
        </p:nvSpPr>
        <p:spPr>
          <a:xfrm>
            <a:off x="8048681" y="507049"/>
            <a:ext cx="9096319" cy="1908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spAutoFit/>
          </a:bodyPr>
          <a:lstStyle/>
          <a:p>
            <a:pPr>
              <a:defRPr sz="5600">
                <a:solidFill>
                  <a:srgbClr val="DDDDDD"/>
                </a:solidFill>
                <a:latin typeface="Karla"/>
                <a:ea typeface="Karla"/>
                <a:cs typeface="Karla"/>
                <a:sym typeface="Karla"/>
              </a:defRPr>
            </a:pPr>
            <a:r>
              <a:rPr dirty="0">
                <a:solidFill>
                  <a:schemeClr val="tx1"/>
                </a:solidFill>
              </a:rPr>
              <a:t>THE INDIAN</a:t>
            </a:r>
            <a:r>
              <a:rPr b="1" dirty="0">
                <a:solidFill>
                  <a:schemeClr val="tx1"/>
                </a:solidFill>
              </a:rPr>
              <a:t> </a:t>
            </a:r>
            <a:r>
              <a:rPr lang="en-IN" b="1" dirty="0">
                <a:solidFill>
                  <a:schemeClr val="tx1"/>
                </a:solidFill>
              </a:rPr>
              <a:t>HVAC </a:t>
            </a:r>
            <a:r>
              <a:rPr dirty="0">
                <a:solidFill>
                  <a:schemeClr val="tx1"/>
                </a:solidFill>
              </a:rPr>
              <a:t>INDUSTRY	</a:t>
            </a:r>
          </a:p>
        </p:txBody>
      </p:sp>
      <p:pic>
        <p:nvPicPr>
          <p:cNvPr id="10" name="Picture 9">
            <a:extLst>
              <a:ext uri="{FF2B5EF4-FFF2-40B4-BE49-F238E27FC236}">
                <a16:creationId xmlns:a16="http://schemas.microsoft.com/office/drawing/2014/main" id="{F275A236-62DD-4639-9D75-7EDEAA3248B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1" name="Picture 10">
            <a:extLst>
              <a:ext uri="{FF2B5EF4-FFF2-40B4-BE49-F238E27FC236}">
                <a16:creationId xmlns:a16="http://schemas.microsoft.com/office/drawing/2014/main" id="{AFAC5DDD-C1FF-4598-B827-79FB3F0A21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2" name="Picture 11">
            <a:extLst>
              <a:ext uri="{FF2B5EF4-FFF2-40B4-BE49-F238E27FC236}">
                <a16:creationId xmlns:a16="http://schemas.microsoft.com/office/drawing/2014/main" id="{38CD0C2F-DA44-4FCB-A865-54E4A48B3DE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70"/>
                                        </p:tgtEl>
                                        <p:attrNameLst>
                                          <p:attrName>style.visibility</p:attrName>
                                        </p:attrNameLst>
                                      </p:cBhvr>
                                      <p:to>
                                        <p:strVal val="visible"/>
                                      </p:to>
                                    </p:set>
                                    <p:animEffect transition="in" filter="wipe(left)">
                                      <p:cBhvr>
                                        <p:cTn id="7" dur="1500"/>
                                        <p:tgtEl>
                                          <p:spTgt spid="3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2" nodeType="clickEffect">
                                  <p:stCondLst>
                                    <p:cond delay="0"/>
                                  </p:stCondLst>
                                  <p:iterate>
                                    <p:tmAbs val="0"/>
                                  </p:iterate>
                                  <p:childTnLst>
                                    <p:set>
                                      <p:cBhvr>
                                        <p:cTn id="11" fill="hold"/>
                                        <p:tgtEl>
                                          <p:spTgt spid="375"/>
                                        </p:tgtEl>
                                        <p:attrNameLst>
                                          <p:attrName>style.visibility</p:attrName>
                                        </p:attrNameLst>
                                      </p:cBhvr>
                                      <p:to>
                                        <p:strVal val="visible"/>
                                      </p:to>
                                    </p:set>
                                    <p:animEffect transition="in" filter="wipe(right)">
                                      <p:cBhvr>
                                        <p:cTn id="12" dur="2000"/>
                                        <p:tgtEl>
                                          <p:spTgt spid="3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9"/>
                                        </p:tgtEl>
                                        <p:attrNameLst>
                                          <p:attrName>style.visibility</p:attrName>
                                        </p:attrNameLst>
                                      </p:cBhvr>
                                      <p:to>
                                        <p:strVal val="visible"/>
                                      </p:to>
                                    </p:set>
                                    <p:animEffect transition="in" filter="wipe(left)">
                                      <p:cBhvr>
                                        <p:cTn id="1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 grpId="1" animBg="1" advAuto="0"/>
      <p:bldP spid="375" grpId="2" animBg="1" advAuto="0"/>
      <p:bldP spid="9"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Box 10"/>
          <p:cNvSpPr txBox="1"/>
          <p:nvPr/>
        </p:nvSpPr>
        <p:spPr>
          <a:xfrm>
            <a:off x="4187382" y="4193192"/>
            <a:ext cx="17058156" cy="14401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algn="ctr">
              <a:defRPr sz="5600" b="1">
                <a:solidFill>
                  <a:srgbClr val="535353"/>
                </a:solidFill>
                <a:latin typeface="Karla"/>
                <a:ea typeface="Karla"/>
                <a:cs typeface="Karla"/>
                <a:sym typeface="Karla"/>
              </a:defRPr>
            </a:pPr>
            <a:r>
              <a:rPr dirty="0"/>
              <a:t>India </a:t>
            </a:r>
            <a:r>
              <a:rPr dirty="0">
                <a:solidFill>
                  <a:schemeClr val="accent2"/>
                </a:solidFill>
              </a:rPr>
              <a:t>HVAC</a:t>
            </a:r>
            <a:r>
              <a:rPr dirty="0"/>
              <a:t> Market Size</a:t>
            </a:r>
          </a:p>
          <a:p>
            <a:pPr algn="ctr">
              <a:defRPr sz="2700">
                <a:solidFill>
                  <a:srgbClr val="535353"/>
                </a:solidFill>
                <a:latin typeface="Karla"/>
                <a:ea typeface="Karla"/>
                <a:cs typeface="Karla"/>
                <a:sym typeface="Karla"/>
              </a:defRPr>
            </a:pPr>
            <a:r>
              <a:rPr dirty="0"/>
              <a:t>By Value (USD Million), By Volume (Thousand Unit), 2012–2022F</a:t>
            </a:r>
          </a:p>
        </p:txBody>
      </p:sp>
      <p:grpSp>
        <p:nvGrpSpPr>
          <p:cNvPr id="387" name="Group"/>
          <p:cNvGrpSpPr/>
          <p:nvPr/>
        </p:nvGrpSpPr>
        <p:grpSpPr>
          <a:xfrm>
            <a:off x="477168" y="6569587"/>
            <a:ext cx="23293143" cy="6858141"/>
            <a:chOff x="-177799" y="0"/>
            <a:chExt cx="23293141" cy="6858139"/>
          </a:xfrm>
        </p:grpSpPr>
        <p:graphicFrame>
          <p:nvGraphicFramePr>
            <p:cNvPr id="378" name="2D Column Chart"/>
            <p:cNvGraphicFramePr/>
            <p:nvPr/>
          </p:nvGraphicFramePr>
          <p:xfrm>
            <a:off x="-177800" y="1914903"/>
            <a:ext cx="11179347" cy="41132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79" name="2D Column Chart"/>
            <p:cNvGraphicFramePr/>
            <p:nvPr/>
          </p:nvGraphicFramePr>
          <p:xfrm>
            <a:off x="11736586" y="1914903"/>
            <a:ext cx="11378756" cy="4113201"/>
          </p:xfrm>
          <a:graphic>
            <a:graphicData uri="http://schemas.openxmlformats.org/drawingml/2006/chart">
              <c:chart xmlns:c="http://schemas.openxmlformats.org/drawingml/2006/chart" xmlns:r="http://schemas.openxmlformats.org/officeDocument/2006/relationships" r:id="rId3"/>
            </a:graphicData>
          </a:graphic>
        </p:graphicFrame>
        <p:sp>
          <p:nvSpPr>
            <p:cNvPr id="380" name="Line"/>
            <p:cNvSpPr/>
            <p:nvPr/>
          </p:nvSpPr>
          <p:spPr>
            <a:xfrm>
              <a:off x="10853278" y="5755195"/>
              <a:ext cx="2452978" cy="3"/>
            </a:xfrm>
            <a:prstGeom prst="line">
              <a:avLst/>
            </a:prstGeom>
            <a:noFill/>
            <a:ln w="12700" cap="flat">
              <a:solidFill>
                <a:srgbClr val="000000"/>
              </a:solidFill>
              <a:prstDash val="solid"/>
              <a:round/>
            </a:ln>
            <a:effectLst/>
          </p:spPr>
          <p:txBody>
            <a:bodyPr wrap="square" lIns="45718" tIns="45718" rIns="45718" bIns="45718" numCol="1" anchor="t">
              <a:noAutofit/>
            </a:bodyPr>
            <a:lstStyle/>
            <a:p>
              <a:endParaRPr/>
            </a:p>
          </p:txBody>
        </p:sp>
        <p:sp>
          <p:nvSpPr>
            <p:cNvPr id="381" name="Rectangle"/>
            <p:cNvSpPr/>
            <p:nvPr/>
          </p:nvSpPr>
          <p:spPr>
            <a:xfrm>
              <a:off x="3273330" y="11951"/>
              <a:ext cx="4567684" cy="1270003"/>
            </a:xfrm>
            <a:prstGeom prst="rect">
              <a:avLst/>
            </a:prstGeom>
            <a:solidFill>
              <a:srgbClr val="FFFFFF">
                <a:alpha val="70439"/>
              </a:srgbClr>
            </a:solidFill>
            <a:ln w="12700" cap="flat">
              <a:solidFill>
                <a:srgbClr val="A7A7A7">
                  <a:alpha val="70439"/>
                </a:srgbClr>
              </a:solidFill>
              <a:prstDash val="solid"/>
              <a:round/>
            </a:ln>
            <a:effectLst>
              <a:outerShdw blurRad="139700" dist="107532" rotWithShape="0">
                <a:srgbClr val="000000">
                  <a:alpha val="15076"/>
                </a:srgbClr>
              </a:outerShdw>
            </a:effectLst>
          </p:spPr>
          <p:txBody>
            <a:bodyPr wrap="square" lIns="91436" tIns="91436" rIns="91436" bIns="91436" numCol="1" anchor="ctr">
              <a:noAutofit/>
            </a:bodyPr>
            <a:lstStyle/>
            <a:p>
              <a:pPr algn="ctr">
                <a:defRPr sz="2500"/>
              </a:pPr>
              <a:endParaRPr/>
            </a:p>
          </p:txBody>
        </p:sp>
        <p:sp>
          <p:nvSpPr>
            <p:cNvPr id="382" name="CAGR 2012-2016…"/>
            <p:cNvSpPr txBox="1"/>
            <p:nvPr/>
          </p:nvSpPr>
          <p:spPr>
            <a:xfrm>
              <a:off x="3705886" y="0"/>
              <a:ext cx="3637671" cy="1293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p>
              <a:pPr algn="ctr">
                <a:defRPr sz="2500"/>
              </a:pPr>
              <a:r>
                <a:t>CAGR 2012-2016</a:t>
              </a:r>
            </a:p>
            <a:p>
              <a:pPr algn="ctr">
                <a:defRPr sz="2500"/>
              </a:pPr>
              <a:r>
                <a:t>By Value: 7,25%</a:t>
              </a:r>
            </a:p>
            <a:p>
              <a:pPr algn="ctr">
                <a:defRPr sz="2500"/>
              </a:pPr>
              <a:r>
                <a:t>By Volume: 4.57%</a:t>
              </a:r>
            </a:p>
          </p:txBody>
        </p:sp>
        <p:sp>
          <p:nvSpPr>
            <p:cNvPr id="383" name="Rectangle"/>
            <p:cNvSpPr/>
            <p:nvPr/>
          </p:nvSpPr>
          <p:spPr>
            <a:xfrm>
              <a:off x="15183648" y="11951"/>
              <a:ext cx="4567685" cy="1270003"/>
            </a:xfrm>
            <a:prstGeom prst="rect">
              <a:avLst/>
            </a:prstGeom>
            <a:solidFill>
              <a:srgbClr val="FFFFFF">
                <a:alpha val="70387"/>
              </a:srgbClr>
            </a:solidFill>
            <a:ln w="12700" cap="flat">
              <a:solidFill>
                <a:srgbClr val="A7A7A7">
                  <a:alpha val="70387"/>
                </a:srgbClr>
              </a:solidFill>
              <a:prstDash val="solid"/>
              <a:round/>
            </a:ln>
            <a:effectLst>
              <a:outerShdw blurRad="215900" dist="65775" rotWithShape="0">
                <a:srgbClr val="000000">
                  <a:alpha val="19420"/>
                </a:srgbClr>
              </a:outerShdw>
            </a:effectLst>
          </p:spPr>
          <p:txBody>
            <a:bodyPr wrap="square" lIns="91436" tIns="91436" rIns="91436" bIns="91436" numCol="1" anchor="ctr">
              <a:noAutofit/>
            </a:bodyPr>
            <a:lstStyle/>
            <a:p>
              <a:pPr algn="ctr">
                <a:defRPr sz="2500"/>
              </a:pPr>
              <a:endParaRPr/>
            </a:p>
          </p:txBody>
        </p:sp>
        <p:sp>
          <p:nvSpPr>
            <p:cNvPr id="384" name="CAGR 2017E-2022F…"/>
            <p:cNvSpPr txBox="1"/>
            <p:nvPr/>
          </p:nvSpPr>
          <p:spPr>
            <a:xfrm>
              <a:off x="15522447" y="0"/>
              <a:ext cx="3935476" cy="12939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p>
              <a:pPr algn="ctr">
                <a:defRPr sz="2500"/>
              </a:pPr>
              <a:r>
                <a:t>CAGR 2017E-2022F</a:t>
              </a:r>
            </a:p>
            <a:p>
              <a:pPr algn="ctr">
                <a:defRPr sz="2500"/>
              </a:pPr>
              <a:r>
                <a:t>By Value: 9.86%</a:t>
              </a:r>
            </a:p>
            <a:p>
              <a:pPr algn="ctr">
                <a:defRPr sz="2500"/>
              </a:pPr>
              <a:r>
                <a:t>By Volume: 6.46%</a:t>
              </a:r>
            </a:p>
          </p:txBody>
        </p:sp>
        <p:sp>
          <p:nvSpPr>
            <p:cNvPr id="385" name="By Value (USD Million)"/>
            <p:cNvSpPr txBox="1"/>
            <p:nvPr/>
          </p:nvSpPr>
          <p:spPr>
            <a:xfrm>
              <a:off x="5097620" y="6294265"/>
              <a:ext cx="3400961" cy="563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numCol="1" anchor="ctr">
              <a:spAutoFit/>
            </a:bodyPr>
            <a:lstStyle>
              <a:lvl1pPr algn="just">
                <a:lnSpc>
                  <a:spcPct val="150000"/>
                </a:lnSpc>
                <a:defRPr sz="2500">
                  <a:solidFill>
                    <a:srgbClr val="535353"/>
                  </a:solidFill>
                  <a:latin typeface="Karla"/>
                  <a:ea typeface="Karla"/>
                  <a:cs typeface="Karla"/>
                  <a:sym typeface="Karla"/>
                </a:defRPr>
              </a:lvl1pPr>
            </a:lstStyle>
            <a:p>
              <a:r>
                <a:t>By Value (USD Million)</a:t>
              </a:r>
            </a:p>
          </p:txBody>
        </p:sp>
        <p:sp>
          <p:nvSpPr>
            <p:cNvPr id="386" name="By Volume (Thousand Unit)"/>
            <p:cNvSpPr txBox="1"/>
            <p:nvPr/>
          </p:nvSpPr>
          <p:spPr>
            <a:xfrm>
              <a:off x="15871783" y="6294265"/>
              <a:ext cx="4078129" cy="563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numCol="1" anchor="ctr">
              <a:spAutoFit/>
            </a:bodyPr>
            <a:lstStyle>
              <a:lvl1pPr algn="just">
                <a:lnSpc>
                  <a:spcPct val="150000"/>
                </a:lnSpc>
                <a:defRPr sz="2500">
                  <a:solidFill>
                    <a:srgbClr val="535353"/>
                  </a:solidFill>
                  <a:latin typeface="Karla"/>
                  <a:ea typeface="Karla"/>
                  <a:cs typeface="Karla"/>
                  <a:sym typeface="Karla"/>
                </a:defRPr>
              </a:lvl1pPr>
            </a:lstStyle>
            <a:p>
              <a:r>
                <a:t>By Volume (Thousand Unit)</a:t>
              </a:r>
            </a:p>
          </p:txBody>
        </p:sp>
      </p:grpSp>
      <p:grpSp>
        <p:nvGrpSpPr>
          <p:cNvPr id="407" name="Группа 14"/>
          <p:cNvGrpSpPr/>
          <p:nvPr/>
        </p:nvGrpSpPr>
        <p:grpSpPr>
          <a:xfrm>
            <a:off x="2712" y="-354116"/>
            <a:ext cx="20242720" cy="5171294"/>
            <a:chOff x="-1" y="0"/>
            <a:chExt cx="20242718" cy="5171292"/>
          </a:xfrm>
        </p:grpSpPr>
        <p:sp>
          <p:nvSpPr>
            <p:cNvPr id="388" name="Треугольник 15"/>
            <p:cNvSpPr/>
            <p:nvPr/>
          </p:nvSpPr>
          <p:spPr>
            <a:xfrm rot="9678838">
              <a:off x="15950518" y="624744"/>
              <a:ext cx="4154191" cy="1545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89" name="Треугольник 16"/>
            <p:cNvSpPr/>
            <p:nvPr/>
          </p:nvSpPr>
          <p:spPr>
            <a:xfrm rot="10800000">
              <a:off x="10521955" y="19156"/>
              <a:ext cx="4154190" cy="253409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35"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90" name="Треугольник 17"/>
            <p:cNvSpPr/>
            <p:nvPr/>
          </p:nvSpPr>
          <p:spPr>
            <a:xfrm rot="9678838">
              <a:off x="4927893" y="1803721"/>
              <a:ext cx="4154190" cy="25340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91" name="Треугольник 18"/>
            <p:cNvSpPr/>
            <p:nvPr/>
          </p:nvSpPr>
          <p:spPr>
            <a:xfrm rot="9678838">
              <a:off x="13084988" y="2165105"/>
              <a:ext cx="2373495" cy="154500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778"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92" name="Треугольник 19"/>
            <p:cNvSpPr/>
            <p:nvPr/>
          </p:nvSpPr>
          <p:spPr>
            <a:xfrm rot="9678838">
              <a:off x="1176553" y="401852"/>
              <a:ext cx="2804906" cy="18010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06"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93" name="Треугольник 20"/>
            <p:cNvSpPr/>
            <p:nvPr/>
          </p:nvSpPr>
          <p:spPr>
            <a:xfrm rot="9678838">
              <a:off x="214592" y="2968343"/>
              <a:ext cx="2804909" cy="180109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394" name="Прямая соединительная линия 21"/>
            <p:cNvSpPr/>
            <p:nvPr/>
          </p:nvSpPr>
          <p:spPr>
            <a:xfrm flipH="1" flipV="1">
              <a:off x="14676140" y="19157"/>
              <a:ext cx="1136371" cy="131177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95" name="Прямая соединительная линия 22"/>
            <p:cNvSpPr/>
            <p:nvPr/>
          </p:nvSpPr>
          <p:spPr>
            <a:xfrm flipV="1">
              <a:off x="15148430" y="1330926"/>
              <a:ext cx="664082" cy="49469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96" name="Прямая соединительная линия 23"/>
            <p:cNvSpPr/>
            <p:nvPr/>
          </p:nvSpPr>
          <p:spPr>
            <a:xfrm flipV="1">
              <a:off x="9378531" y="2553249"/>
              <a:ext cx="2117626" cy="1052317"/>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97" name="Прямая соединительная линия 24"/>
            <p:cNvSpPr/>
            <p:nvPr/>
          </p:nvSpPr>
          <p:spPr>
            <a:xfrm flipV="1">
              <a:off x="9378531" y="3527805"/>
              <a:ext cx="5559327" cy="7776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98" name="Прямая соединительная линия 25"/>
            <p:cNvSpPr/>
            <p:nvPr/>
          </p:nvSpPr>
          <p:spPr>
            <a:xfrm>
              <a:off x="11496153" y="2553249"/>
              <a:ext cx="1403898" cy="3279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399" name="Прямая соединительная линия 26"/>
            <p:cNvSpPr/>
            <p:nvPr/>
          </p:nvSpPr>
          <p:spPr>
            <a:xfrm flipV="1">
              <a:off x="14937855" y="2350240"/>
              <a:ext cx="2683182" cy="117756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0" name="Прямая соединительная линия 27"/>
            <p:cNvSpPr/>
            <p:nvPr/>
          </p:nvSpPr>
          <p:spPr>
            <a:xfrm flipV="1">
              <a:off x="2657052" y="2535972"/>
              <a:ext cx="1974392" cy="30524"/>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1" name="Прямая соединительная линия 28"/>
            <p:cNvSpPr/>
            <p:nvPr/>
          </p:nvSpPr>
          <p:spPr>
            <a:xfrm flipH="1">
              <a:off x="8566656" y="19157"/>
              <a:ext cx="1955302" cy="118589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2" name="Прямая соединительная линия 29"/>
            <p:cNvSpPr/>
            <p:nvPr/>
          </p:nvSpPr>
          <p:spPr>
            <a:xfrm flipV="1">
              <a:off x="2657053" y="2118266"/>
              <a:ext cx="320501" cy="44823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3" name="Прямая соединительная линия 30"/>
            <p:cNvSpPr/>
            <p:nvPr/>
          </p:nvSpPr>
          <p:spPr>
            <a:xfrm>
              <a:off x="3619012" y="0"/>
              <a:ext cx="4947646" cy="1205049"/>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4" name="Прямая соединительная линия 31"/>
            <p:cNvSpPr/>
            <p:nvPr/>
          </p:nvSpPr>
          <p:spPr>
            <a:xfrm flipV="1">
              <a:off x="1" y="898640"/>
              <a:ext cx="961961" cy="2566494"/>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5" name="Прямая соединительная линия 32"/>
            <p:cNvSpPr/>
            <p:nvPr/>
          </p:nvSpPr>
          <p:spPr>
            <a:xfrm>
              <a:off x="1" y="4892446"/>
              <a:ext cx="577041" cy="27884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06" name="Прямая соединительная линия 33"/>
            <p:cNvSpPr/>
            <p:nvPr/>
          </p:nvSpPr>
          <p:spPr>
            <a:xfrm flipV="1">
              <a:off x="2249" y="3465131"/>
              <a:ext cx="3" cy="142731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grpSp>
      <p:pic>
        <p:nvPicPr>
          <p:cNvPr id="34" name="Picture 33">
            <a:extLst>
              <a:ext uri="{FF2B5EF4-FFF2-40B4-BE49-F238E27FC236}">
                <a16:creationId xmlns:a16="http://schemas.microsoft.com/office/drawing/2014/main" id="{66CB4E2E-943D-42DE-BDAE-ED0ABD3F0CF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35" name="Picture 34">
            <a:extLst>
              <a:ext uri="{FF2B5EF4-FFF2-40B4-BE49-F238E27FC236}">
                <a16:creationId xmlns:a16="http://schemas.microsoft.com/office/drawing/2014/main" id="{9EB0F9C5-B57C-43C0-A59D-4925FFFCF5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36" name="Picture 35">
            <a:extLst>
              <a:ext uri="{FF2B5EF4-FFF2-40B4-BE49-F238E27FC236}">
                <a16:creationId xmlns:a16="http://schemas.microsoft.com/office/drawing/2014/main" id="{642C92F1-62A5-409F-892D-6F5CD2A826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377"/>
                                        </p:tgtEl>
                                        <p:attrNameLst>
                                          <p:attrName>style.visibility</p:attrName>
                                        </p:attrNameLst>
                                      </p:cBhvr>
                                      <p:to>
                                        <p:strVal val="visible"/>
                                      </p:to>
                                    </p:set>
                                    <p:animEffect transition="in" filter="wipe(left)">
                                      <p:cBhvr>
                                        <p:cTn id="7" dur="2000"/>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387"/>
                                        </p:tgtEl>
                                        <p:attrNameLst>
                                          <p:attrName>style.visibility</p:attrName>
                                        </p:attrNameLst>
                                      </p:cBhvr>
                                      <p:to>
                                        <p:strVal val="visible"/>
                                      </p:to>
                                    </p:set>
                                    <p:animEffect transition="in" filter="wipe(down)">
                                      <p:cBhvr>
                                        <p:cTn id="12" dur="20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 grpId="1" animBg="1" advAuto="0"/>
      <p:bldP spid="387"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3" name="Group"/>
          <p:cNvGrpSpPr/>
          <p:nvPr/>
        </p:nvGrpSpPr>
        <p:grpSpPr>
          <a:xfrm>
            <a:off x="1966024" y="6200505"/>
            <a:ext cx="21401371" cy="6988762"/>
            <a:chOff x="0" y="-241647"/>
            <a:chExt cx="21401369" cy="6988760"/>
          </a:xfrm>
        </p:grpSpPr>
        <p:graphicFrame>
          <p:nvGraphicFramePr>
            <p:cNvPr id="409" name="Chart 950"/>
            <p:cNvGraphicFramePr/>
            <p:nvPr/>
          </p:nvGraphicFramePr>
          <p:xfrm>
            <a:off x="519234" y="-241648"/>
            <a:ext cx="19413487" cy="5531139"/>
          </p:xfrm>
          <a:graphic>
            <a:graphicData uri="http://schemas.openxmlformats.org/drawingml/2006/chart">
              <c:chart xmlns:c="http://schemas.openxmlformats.org/drawingml/2006/chart" xmlns:r="http://schemas.openxmlformats.org/officeDocument/2006/relationships" r:id="rId2"/>
            </a:graphicData>
          </a:graphic>
        </p:graphicFrame>
        <p:sp>
          <p:nvSpPr>
            <p:cNvPr id="410" name="Direct Expansion System"/>
            <p:cNvSpPr txBox="1"/>
            <p:nvPr/>
          </p:nvSpPr>
          <p:spPr>
            <a:xfrm>
              <a:off x="13762275" y="6183239"/>
              <a:ext cx="4006970" cy="563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numCol="1" anchor="ctr">
              <a:spAutoFit/>
            </a:bodyPr>
            <a:lstStyle>
              <a:lvl1pPr algn="just">
                <a:lnSpc>
                  <a:spcPct val="150000"/>
                </a:lnSpc>
                <a:defRPr sz="2500" b="1">
                  <a:solidFill>
                    <a:schemeClr val="accent2">
                      <a:lumOff val="-6901"/>
                    </a:schemeClr>
                  </a:solidFill>
                  <a:latin typeface="Karla"/>
                  <a:ea typeface="Karla"/>
                  <a:cs typeface="Karla"/>
                  <a:sym typeface="Karla"/>
                </a:defRPr>
              </a:lvl1pPr>
            </a:lstStyle>
            <a:p>
              <a:r>
                <a:t>Direct Expansion System</a:t>
              </a:r>
            </a:p>
          </p:txBody>
        </p:sp>
        <p:sp>
          <p:nvSpPr>
            <p:cNvPr id="411" name="Central HVAC System"/>
            <p:cNvSpPr txBox="1"/>
            <p:nvPr/>
          </p:nvSpPr>
          <p:spPr>
            <a:xfrm>
              <a:off x="17929716" y="6183239"/>
              <a:ext cx="3471654" cy="563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numCol="1" anchor="ctr">
              <a:spAutoFit/>
            </a:bodyPr>
            <a:lstStyle>
              <a:lvl1pPr algn="just">
                <a:lnSpc>
                  <a:spcPct val="150000"/>
                </a:lnSpc>
                <a:defRPr sz="2500" b="1">
                  <a:solidFill>
                    <a:schemeClr val="accent1"/>
                  </a:solidFill>
                  <a:latin typeface="Karla"/>
                  <a:ea typeface="Karla"/>
                  <a:cs typeface="Karla"/>
                  <a:sym typeface="Karla"/>
                </a:defRPr>
              </a:lvl1pPr>
            </a:lstStyle>
            <a:p>
              <a:r>
                <a:t>Central HVAC System</a:t>
              </a:r>
            </a:p>
          </p:txBody>
        </p:sp>
        <p:sp>
          <p:nvSpPr>
            <p:cNvPr id="412" name="India HVAC Market Share, By Type, By Value, 2012-2022F"/>
            <p:cNvSpPr txBox="1"/>
            <p:nvPr/>
          </p:nvSpPr>
          <p:spPr>
            <a:xfrm>
              <a:off x="0" y="6183239"/>
              <a:ext cx="8455535" cy="5638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numCol="1" anchor="ctr">
              <a:spAutoFit/>
            </a:bodyPr>
            <a:lstStyle>
              <a:lvl1pPr algn="just">
                <a:lnSpc>
                  <a:spcPct val="150000"/>
                </a:lnSpc>
                <a:defRPr sz="2500">
                  <a:solidFill>
                    <a:srgbClr val="535353"/>
                  </a:solidFill>
                  <a:latin typeface="Karla"/>
                  <a:ea typeface="Karla"/>
                  <a:cs typeface="Karla"/>
                  <a:sym typeface="Karla"/>
                </a:defRPr>
              </a:lvl1pPr>
            </a:lstStyle>
            <a:p>
              <a:r>
                <a:t>India HVAC Market Share, By Type, By Value, 2012-2022F</a:t>
              </a:r>
            </a:p>
          </p:txBody>
        </p:sp>
      </p:grpSp>
      <p:sp>
        <p:nvSpPr>
          <p:cNvPr id="414" name="In India, the market for direct expansion HVAC system grew at a CAGR of 7.55%, in value terms, during 2012-2016, on account of easy installation, which reduces the overall cost of the system. Moreover, the revenue share of direct expansion HVAC system in India HVAC market is forecast to increase from 74.60% in 2016 to 77.38% by 2022.…"/>
          <p:cNvSpPr txBox="1"/>
          <p:nvPr/>
        </p:nvSpPr>
        <p:spPr>
          <a:xfrm>
            <a:off x="2117326" y="1950441"/>
            <a:ext cx="20595188" cy="30789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nchor="ctr">
            <a:spAutoFit/>
          </a:bodyPr>
          <a:lstStyle/>
          <a:p>
            <a:pPr algn="just" defTabSz="914400">
              <a:defRPr sz="2600">
                <a:solidFill>
                  <a:srgbClr val="535353"/>
                </a:solidFill>
              </a:defRPr>
            </a:pPr>
            <a:r>
              <a:t>In India, the market for direct expansion HVAC system grew at a CAGR of 7.55%, in value terms, during 2012-2016, on account of easy installation, which reduces the overall cost of the system. Moreover, the revenue share of direct expansion HVAC system in India HVAC market is forecast to increase from 74.60% in 2016 to 77.38% by 2022</a:t>
            </a:r>
            <a:r>
              <a:rPr>
                <a:latin typeface="Verdana"/>
                <a:ea typeface="Verdana"/>
                <a:cs typeface="Verdana"/>
                <a:sym typeface="Verdana"/>
              </a:rPr>
              <a:t>.</a:t>
            </a:r>
          </a:p>
          <a:p>
            <a:pPr algn="just" defTabSz="914400">
              <a:defRPr sz="2600">
                <a:solidFill>
                  <a:srgbClr val="535353"/>
                </a:solidFill>
                <a:latin typeface="Verdana"/>
                <a:ea typeface="Verdana"/>
                <a:cs typeface="Verdana"/>
                <a:sym typeface="Verdana"/>
              </a:defRPr>
            </a:pPr>
            <a:endParaRPr>
              <a:latin typeface="Verdana"/>
              <a:ea typeface="Verdana"/>
              <a:cs typeface="Verdana"/>
              <a:sym typeface="Verdana"/>
            </a:endParaRPr>
          </a:p>
          <a:p>
            <a:pPr algn="just" defTabSz="914400">
              <a:defRPr sz="2600">
                <a:solidFill>
                  <a:srgbClr val="535353"/>
                </a:solidFill>
              </a:defRPr>
            </a:pPr>
            <a:r>
              <a:t>Commercial sector predominantly include hospitality, healthcare institutions, IT &amp; ITeS, etc. Surging medical tourism and expanding IT &amp; ITeS sector are driving demand for HVAC systems in the country. Thus, the value share of commercial sector in India HVAC market is projected to increase from 27.87% in 2016 to 28.75% by 2022.</a:t>
            </a:r>
          </a:p>
        </p:txBody>
      </p:sp>
      <p:pic>
        <p:nvPicPr>
          <p:cNvPr id="9" name="Picture 8">
            <a:extLst>
              <a:ext uri="{FF2B5EF4-FFF2-40B4-BE49-F238E27FC236}">
                <a16:creationId xmlns:a16="http://schemas.microsoft.com/office/drawing/2014/main" id="{D0B4E440-B556-4127-8F4F-CA4615E88CB7}"/>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485258" y="282806"/>
            <a:ext cx="2546325" cy="993135"/>
          </a:xfrm>
          <a:prstGeom prst="rect">
            <a:avLst/>
          </a:prstGeom>
        </p:spPr>
      </p:pic>
      <p:pic>
        <p:nvPicPr>
          <p:cNvPr id="10" name="Picture 9">
            <a:extLst>
              <a:ext uri="{FF2B5EF4-FFF2-40B4-BE49-F238E27FC236}">
                <a16:creationId xmlns:a16="http://schemas.microsoft.com/office/drawing/2014/main" id="{65A2D3CB-9677-4734-83F0-576F0B216E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4143" y="670401"/>
            <a:ext cx="1581881" cy="393662"/>
          </a:xfrm>
          <a:prstGeom prst="rect">
            <a:avLst/>
          </a:prstGeom>
        </p:spPr>
      </p:pic>
      <p:pic>
        <p:nvPicPr>
          <p:cNvPr id="11" name="Picture 10">
            <a:extLst>
              <a:ext uri="{FF2B5EF4-FFF2-40B4-BE49-F238E27FC236}">
                <a16:creationId xmlns:a16="http://schemas.microsoft.com/office/drawing/2014/main" id="{9CE802E1-EF1D-4974-9E8A-21152AC2A6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
        <p:nvSpPr>
          <p:cNvPr id="3" name="Rectangle 2">
            <a:extLst>
              <a:ext uri="{FF2B5EF4-FFF2-40B4-BE49-F238E27FC236}">
                <a16:creationId xmlns:a16="http://schemas.microsoft.com/office/drawing/2014/main" id="{3F4D4927-4236-4047-9316-83BD6AC1C4C6}"/>
              </a:ext>
            </a:extLst>
          </p:cNvPr>
          <p:cNvSpPr/>
          <p:nvPr/>
        </p:nvSpPr>
        <p:spPr>
          <a:xfrm>
            <a:off x="8517672" y="460520"/>
            <a:ext cx="7210628" cy="954107"/>
          </a:xfrm>
          <a:prstGeom prst="rect">
            <a:avLst/>
          </a:prstGeom>
        </p:spPr>
        <p:txBody>
          <a:bodyPr wrap="none">
            <a:spAutoFit/>
          </a:bodyPr>
          <a:lstStyle/>
          <a:p>
            <a:pPr algn="ctr">
              <a:defRPr sz="5600" b="1">
                <a:solidFill>
                  <a:srgbClr val="535353"/>
                </a:solidFill>
                <a:latin typeface="Karla"/>
                <a:ea typeface="Karla"/>
                <a:cs typeface="Karla"/>
                <a:sym typeface="Karla"/>
              </a:defRPr>
            </a:pPr>
            <a:r>
              <a:rPr lang="en-IN" dirty="0"/>
              <a:t>India </a:t>
            </a:r>
            <a:r>
              <a:rPr lang="en-IN" dirty="0">
                <a:solidFill>
                  <a:schemeClr val="accent2"/>
                </a:solidFill>
              </a:rPr>
              <a:t>HVAC</a:t>
            </a:r>
            <a:r>
              <a:rPr lang="en-IN" dirty="0"/>
              <a:t> Market Size</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14"/>
                                        </p:tgtEl>
                                        <p:attrNameLst>
                                          <p:attrName>style.visibility</p:attrName>
                                        </p:attrNameLst>
                                      </p:cBhvr>
                                      <p:to>
                                        <p:strVal val="visible"/>
                                      </p:to>
                                    </p:set>
                                    <p:animEffect transition="in" filter="wipe(left)">
                                      <p:cBhvr>
                                        <p:cTn id="7" dur="2000"/>
                                        <p:tgtEl>
                                          <p:spTgt spid="4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2" nodeType="clickEffect">
                                  <p:stCondLst>
                                    <p:cond delay="0"/>
                                  </p:stCondLst>
                                  <p:iterate>
                                    <p:tmAbs val="0"/>
                                  </p:iterate>
                                  <p:childTnLst>
                                    <p:set>
                                      <p:cBhvr>
                                        <p:cTn id="11" fill="hold"/>
                                        <p:tgtEl>
                                          <p:spTgt spid="413"/>
                                        </p:tgtEl>
                                        <p:attrNameLst>
                                          <p:attrName>style.visibility</p:attrName>
                                        </p:attrNameLst>
                                      </p:cBhvr>
                                      <p:to>
                                        <p:strVal val="visible"/>
                                      </p:to>
                                    </p:set>
                                    <p:animEffect transition="in" filter="wipe(down)">
                                      <p:cBhvr>
                                        <p:cTn id="12" dur="2000"/>
                                        <p:tgtEl>
                                          <p:spTgt spid="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 grpId="2" animBg="1" advAuto="0"/>
      <p:bldP spid="414" grpId="1"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19" name="Group"/>
          <p:cNvGrpSpPr/>
          <p:nvPr/>
        </p:nvGrpSpPr>
        <p:grpSpPr>
          <a:xfrm>
            <a:off x="15287718" y="2616923"/>
            <a:ext cx="8176175" cy="2483435"/>
            <a:chOff x="0" y="-1"/>
            <a:chExt cx="8176174" cy="2483433"/>
          </a:xfrm>
        </p:grpSpPr>
        <p:sp>
          <p:nvSpPr>
            <p:cNvPr id="416" name="Shape 1658"/>
            <p:cNvSpPr/>
            <p:nvPr/>
          </p:nvSpPr>
          <p:spPr>
            <a:xfrm>
              <a:off x="-1" y="102130"/>
              <a:ext cx="1866471" cy="405342"/>
            </a:xfrm>
            <a:prstGeom prst="line">
              <a:avLst/>
            </a:prstGeom>
            <a:noFill/>
            <a:ln w="25400" cap="flat">
              <a:solidFill>
                <a:srgbClr val="A7A7A7"/>
              </a:solidFill>
              <a:custDash>
                <a:ds d="200000" sp="200000"/>
              </a:custDash>
              <a:miter lim="400000"/>
            </a:ln>
            <a:effectLst>
              <a:reflection stA="50000" endPos="40000" dir="5400000" sy="-100000" algn="bl" rotWithShape="0"/>
            </a:effectLst>
          </p:spPr>
          <p:txBody>
            <a:bodyPr wrap="square" lIns="45718" tIns="45718" rIns="45718" bIns="45718" numCol="1" anchor="t">
              <a:noAutofit/>
            </a:bodyPr>
            <a:lstStyle/>
            <a:p>
              <a:endParaRPr/>
            </a:p>
          </p:txBody>
        </p:sp>
        <p:sp>
          <p:nvSpPr>
            <p:cNvPr id="417" name="Shape 1663"/>
            <p:cNvSpPr txBox="1"/>
            <p:nvPr/>
          </p:nvSpPr>
          <p:spPr>
            <a:xfrm>
              <a:off x="2067536" y="654632"/>
              <a:ext cx="6108638" cy="18288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defTabSz="825500">
                <a:defRPr sz="2700">
                  <a:solidFill>
                    <a:srgbClr val="535353"/>
                  </a:solidFill>
                  <a:latin typeface="Source Sans Pro"/>
                  <a:ea typeface="Source Sans Pro"/>
                  <a:cs typeface="Source Sans Pro"/>
                  <a:sym typeface="Source Sans Pro"/>
                </a:defRPr>
              </a:lvl1pPr>
            </a:lstStyle>
            <a:p>
              <a:r>
                <a:t>It is led by a team of elected officers, who are members of the Society, working on a voluntary basis, and collectively called the Board of Governors.</a:t>
              </a:r>
            </a:p>
          </p:txBody>
        </p:sp>
        <p:sp>
          <p:nvSpPr>
            <p:cNvPr id="418" name="Shape 1664"/>
            <p:cNvSpPr txBox="1"/>
            <p:nvPr/>
          </p:nvSpPr>
          <p:spPr>
            <a:xfrm>
              <a:off x="2101709" y="-2"/>
              <a:ext cx="1161594"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defTabSz="825500">
                <a:defRPr sz="3200">
                  <a:solidFill>
                    <a:srgbClr val="03CADF"/>
                  </a:solidFill>
                  <a:latin typeface="Source Sans Pro Semibold"/>
                  <a:ea typeface="Source Sans Pro Semibold"/>
                  <a:cs typeface="Source Sans Pro Semibold"/>
                  <a:sym typeface="Source Sans Pro Semibold"/>
                </a:defRPr>
              </a:lvl1pPr>
            </a:lstStyle>
            <a:p>
              <a:r>
                <a:t>Board</a:t>
              </a:r>
            </a:p>
          </p:txBody>
        </p:sp>
      </p:grpSp>
      <p:grpSp>
        <p:nvGrpSpPr>
          <p:cNvPr id="423" name="Group"/>
          <p:cNvGrpSpPr/>
          <p:nvPr/>
        </p:nvGrpSpPr>
        <p:grpSpPr>
          <a:xfrm>
            <a:off x="10928944" y="3393030"/>
            <a:ext cx="5285586" cy="3002448"/>
            <a:chOff x="-1" y="0"/>
            <a:chExt cx="5285584" cy="3002447"/>
          </a:xfrm>
        </p:grpSpPr>
        <p:sp>
          <p:nvSpPr>
            <p:cNvPr id="420" name="Shape 1655"/>
            <p:cNvSpPr/>
            <p:nvPr/>
          </p:nvSpPr>
          <p:spPr>
            <a:xfrm>
              <a:off x="2407104" y="-1"/>
              <a:ext cx="468996" cy="1382862"/>
            </a:xfrm>
            <a:prstGeom prst="line">
              <a:avLst/>
            </a:prstGeom>
            <a:noFill/>
            <a:ln w="25400" cap="flat">
              <a:solidFill>
                <a:srgbClr val="A7A7A7"/>
              </a:solidFill>
              <a:custDash>
                <a:ds d="200000" sp="200000"/>
              </a:custDash>
              <a:miter lim="400000"/>
            </a:ln>
            <a:effectLst>
              <a:reflection stA="50000" endPos="40000" dir="5400000" sy="-100000" algn="bl" rotWithShape="0"/>
            </a:effectLst>
          </p:spPr>
          <p:txBody>
            <a:bodyPr wrap="square" lIns="45718" tIns="45718" rIns="45718" bIns="45718" numCol="1" anchor="t">
              <a:noAutofit/>
            </a:bodyPr>
            <a:lstStyle/>
            <a:p>
              <a:endParaRPr/>
            </a:p>
          </p:txBody>
        </p:sp>
        <p:sp>
          <p:nvSpPr>
            <p:cNvPr id="421" name="Shape 1665"/>
            <p:cNvSpPr txBox="1"/>
            <p:nvPr/>
          </p:nvSpPr>
          <p:spPr>
            <a:xfrm>
              <a:off x="-2" y="1605447"/>
              <a:ext cx="5283207" cy="139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defTabSz="825500">
                <a:defRPr sz="2700">
                  <a:solidFill>
                    <a:srgbClr val="535353"/>
                  </a:solidFill>
                  <a:latin typeface="Source Sans Pro"/>
                  <a:ea typeface="Source Sans Pro"/>
                  <a:cs typeface="Source Sans Pro"/>
                  <a:sym typeface="Source Sans Pro"/>
                </a:defRPr>
              </a:lvl1pPr>
            </a:lstStyle>
            <a:p>
              <a:r>
                <a:t>ISHRAE operates from 41 Chapters and sub Chapters spread all over India, with HQ in Delhi. </a:t>
              </a:r>
            </a:p>
          </p:txBody>
        </p:sp>
        <p:sp>
          <p:nvSpPr>
            <p:cNvPr id="422" name="Shape 1666"/>
            <p:cNvSpPr txBox="1"/>
            <p:nvPr/>
          </p:nvSpPr>
          <p:spPr>
            <a:xfrm>
              <a:off x="3414009" y="986302"/>
              <a:ext cx="1871575"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defTabSz="825500">
                <a:defRPr sz="3200">
                  <a:solidFill>
                    <a:srgbClr val="03CADF"/>
                  </a:solidFill>
                  <a:latin typeface="Source Sans Pro Semibold"/>
                  <a:ea typeface="Source Sans Pro Semibold"/>
                  <a:cs typeface="Source Sans Pro Semibold"/>
                  <a:sym typeface="Source Sans Pro Semibold"/>
                </a:defRPr>
              </a:lvl1pPr>
            </a:lstStyle>
            <a:p>
              <a:r>
                <a:t>Operation</a:t>
              </a:r>
            </a:p>
          </p:txBody>
        </p:sp>
      </p:grpSp>
      <p:grpSp>
        <p:nvGrpSpPr>
          <p:cNvPr id="427" name="Group"/>
          <p:cNvGrpSpPr/>
          <p:nvPr/>
        </p:nvGrpSpPr>
        <p:grpSpPr>
          <a:xfrm>
            <a:off x="2934987" y="3412894"/>
            <a:ext cx="7140512" cy="2717092"/>
            <a:chOff x="-1" y="-1"/>
            <a:chExt cx="7140510" cy="2717091"/>
          </a:xfrm>
        </p:grpSpPr>
        <p:sp>
          <p:nvSpPr>
            <p:cNvPr id="424" name="Shape 1654"/>
            <p:cNvSpPr/>
            <p:nvPr/>
          </p:nvSpPr>
          <p:spPr>
            <a:xfrm flipH="1">
              <a:off x="5781539" y="-2"/>
              <a:ext cx="1358971" cy="979655"/>
            </a:xfrm>
            <a:prstGeom prst="line">
              <a:avLst/>
            </a:prstGeom>
            <a:noFill/>
            <a:ln w="25400" cap="flat">
              <a:solidFill>
                <a:srgbClr val="A7A7A7"/>
              </a:solidFill>
              <a:custDash>
                <a:ds d="200000" sp="200000"/>
              </a:custDash>
              <a:miter lim="400000"/>
            </a:ln>
            <a:effectLst>
              <a:reflection stA="50000" endPos="40000" dir="5400000" sy="-100000" algn="bl" rotWithShape="0"/>
            </a:effectLst>
          </p:spPr>
          <p:txBody>
            <a:bodyPr wrap="square" lIns="45718" tIns="45718" rIns="45718" bIns="45718" numCol="1" anchor="t">
              <a:noAutofit/>
            </a:bodyPr>
            <a:lstStyle/>
            <a:p>
              <a:endParaRPr/>
            </a:p>
          </p:txBody>
        </p:sp>
        <p:sp>
          <p:nvSpPr>
            <p:cNvPr id="425" name="Shape 1667"/>
            <p:cNvSpPr txBox="1"/>
            <p:nvPr/>
          </p:nvSpPr>
          <p:spPr>
            <a:xfrm>
              <a:off x="-2" y="1320090"/>
              <a:ext cx="5283204" cy="139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defTabSz="825500">
                <a:defRPr sz="2700">
                  <a:solidFill>
                    <a:srgbClr val="535353"/>
                  </a:solidFill>
                  <a:latin typeface="Source Sans Pro"/>
                  <a:ea typeface="Source Sans Pro"/>
                  <a:cs typeface="Source Sans Pro"/>
                  <a:sym typeface="Source Sans Pro"/>
                </a:defRPr>
              </a:lvl1pPr>
            </a:lstStyle>
            <a:p>
              <a:r>
                <a:t>ISHRAE today has more than 12,000 HVAC&amp;R professionals as members and 7,500 Student-members.</a:t>
              </a:r>
            </a:p>
          </p:txBody>
        </p:sp>
        <p:sp>
          <p:nvSpPr>
            <p:cNvPr id="426" name="Shape 1668"/>
            <p:cNvSpPr txBox="1"/>
            <p:nvPr/>
          </p:nvSpPr>
          <p:spPr>
            <a:xfrm>
              <a:off x="3726027" y="783444"/>
              <a:ext cx="1724864"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defTabSz="825500">
                <a:defRPr sz="3200">
                  <a:solidFill>
                    <a:srgbClr val="03CADF"/>
                  </a:solidFill>
                  <a:latin typeface="Source Sans Pro Semibold"/>
                  <a:ea typeface="Source Sans Pro Semibold"/>
                  <a:cs typeface="Source Sans Pro Semibold"/>
                  <a:sym typeface="Source Sans Pro Semibold"/>
                </a:defRPr>
              </a:lvl1pPr>
            </a:lstStyle>
            <a:p>
              <a:r>
                <a:t>Members</a:t>
              </a:r>
            </a:p>
          </p:txBody>
        </p:sp>
      </p:grpSp>
      <p:grpSp>
        <p:nvGrpSpPr>
          <p:cNvPr id="431" name="Group"/>
          <p:cNvGrpSpPr/>
          <p:nvPr/>
        </p:nvGrpSpPr>
        <p:grpSpPr>
          <a:xfrm>
            <a:off x="1378152" y="1948439"/>
            <a:ext cx="6695783" cy="1998768"/>
            <a:chOff x="0" y="0"/>
            <a:chExt cx="6695782" cy="1998767"/>
          </a:xfrm>
        </p:grpSpPr>
        <p:sp>
          <p:nvSpPr>
            <p:cNvPr id="428" name="Shape 1653"/>
            <p:cNvSpPr/>
            <p:nvPr/>
          </p:nvSpPr>
          <p:spPr>
            <a:xfrm flipH="1">
              <a:off x="5246552" y="514122"/>
              <a:ext cx="1449231" cy="277404"/>
            </a:xfrm>
            <a:prstGeom prst="line">
              <a:avLst/>
            </a:prstGeom>
            <a:noFill/>
            <a:ln w="25400" cap="flat">
              <a:solidFill>
                <a:srgbClr val="A7A7A7"/>
              </a:solidFill>
              <a:custDash>
                <a:ds d="200000" sp="200000"/>
              </a:custDash>
              <a:miter lim="400000"/>
            </a:ln>
            <a:effectLst>
              <a:reflection stA="50000" endPos="40000" dir="5400000" sy="-100000" algn="bl" rotWithShape="0"/>
            </a:effectLst>
          </p:spPr>
          <p:txBody>
            <a:bodyPr wrap="square" lIns="45718" tIns="45718" rIns="45718" bIns="45718" numCol="1" anchor="t">
              <a:noAutofit/>
            </a:bodyPr>
            <a:lstStyle/>
            <a:p>
              <a:endParaRPr/>
            </a:p>
          </p:txBody>
        </p:sp>
        <p:sp>
          <p:nvSpPr>
            <p:cNvPr id="429" name="Shape 1669"/>
            <p:cNvSpPr txBox="1"/>
            <p:nvPr/>
          </p:nvSpPr>
          <p:spPr>
            <a:xfrm>
              <a:off x="-1" y="601767"/>
              <a:ext cx="5026533" cy="13970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defTabSz="825500">
                <a:defRPr sz="2700">
                  <a:solidFill>
                    <a:srgbClr val="535353"/>
                  </a:solidFill>
                  <a:latin typeface="Source Sans Pro"/>
                  <a:ea typeface="Source Sans Pro"/>
                  <a:cs typeface="Source Sans Pro"/>
                  <a:sym typeface="Source Sans Pro"/>
                </a:defRPr>
              </a:lvl1pPr>
            </a:lstStyle>
            <a:p>
              <a:r>
                <a:t>ISHRAE was founded in 1981 at New Delhi by a group of eminent HVAC&amp;R professionals. </a:t>
              </a:r>
            </a:p>
          </p:txBody>
        </p:sp>
        <p:sp>
          <p:nvSpPr>
            <p:cNvPr id="430" name="Shape 1670"/>
            <p:cNvSpPr txBox="1"/>
            <p:nvPr/>
          </p:nvSpPr>
          <p:spPr>
            <a:xfrm>
              <a:off x="3370347" y="-1"/>
              <a:ext cx="1656183"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defTabSz="825500">
                <a:defRPr sz="3200">
                  <a:solidFill>
                    <a:srgbClr val="03CADF"/>
                  </a:solidFill>
                  <a:latin typeface="Source Sans Pro Semibold"/>
                  <a:ea typeface="Source Sans Pro Semibold"/>
                  <a:cs typeface="Source Sans Pro Semibold"/>
                  <a:sym typeface="Source Sans Pro Semibold"/>
                </a:defRPr>
              </a:lvl1pPr>
            </a:lstStyle>
            <a:p>
              <a:r>
                <a:t>Founded</a:t>
              </a:r>
            </a:p>
          </p:txBody>
        </p:sp>
      </p:grpSp>
      <p:pic>
        <p:nvPicPr>
          <p:cNvPr id="432" name="Picture 4" descr="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64774" y="1701799"/>
            <a:ext cx="4431795" cy="1102886"/>
          </a:xfrm>
          <a:prstGeom prst="rect">
            <a:avLst/>
          </a:prstGeom>
          <a:ln w="12700">
            <a:miter lim="400000"/>
          </a:ln>
        </p:spPr>
      </p:pic>
      <p:grpSp>
        <p:nvGrpSpPr>
          <p:cNvPr id="435" name="Group"/>
          <p:cNvGrpSpPr/>
          <p:nvPr/>
        </p:nvGrpSpPr>
        <p:grpSpPr>
          <a:xfrm>
            <a:off x="1230774" y="8271940"/>
            <a:ext cx="18932795" cy="1447188"/>
            <a:chOff x="10057" y="1001080"/>
            <a:chExt cx="18932793" cy="1447186"/>
          </a:xfrm>
        </p:grpSpPr>
        <p:sp>
          <p:nvSpPr>
            <p:cNvPr id="433" name="Shape 1665"/>
            <p:cNvSpPr txBox="1"/>
            <p:nvPr/>
          </p:nvSpPr>
          <p:spPr>
            <a:xfrm>
              <a:off x="10057" y="1914865"/>
              <a:ext cx="18932793" cy="5334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lvl1pPr algn="just" defTabSz="825500">
                <a:defRPr sz="2700">
                  <a:solidFill>
                    <a:srgbClr val="535353"/>
                  </a:solidFill>
                  <a:latin typeface="Source Sans Pro"/>
                  <a:ea typeface="Source Sans Pro"/>
                  <a:cs typeface="Source Sans Pro"/>
                  <a:sym typeface="Source Sans Pro"/>
                </a:defRPr>
              </a:lvl1pPr>
            </a:lstStyle>
            <a:p>
              <a:r>
                <a:rPr dirty="0"/>
                <a:t>ISHRAE works closely with the Bureau of Energy Efficiency (BEE) &amp; Bureau of Indian Standards (BIS) in making codes and standards.</a:t>
              </a:r>
            </a:p>
          </p:txBody>
        </p:sp>
        <p:sp>
          <p:nvSpPr>
            <p:cNvPr id="434" name="Shape 1666"/>
            <p:cNvSpPr txBox="1"/>
            <p:nvPr/>
          </p:nvSpPr>
          <p:spPr>
            <a:xfrm>
              <a:off x="46709" y="1001080"/>
              <a:ext cx="4309162" cy="60960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r" defTabSz="825500">
                <a:defRPr sz="3200">
                  <a:solidFill>
                    <a:srgbClr val="535353"/>
                  </a:solidFill>
                  <a:latin typeface="Source Sans Pro Semibold"/>
                  <a:ea typeface="Source Sans Pro Semibold"/>
                  <a:cs typeface="Source Sans Pro Semibold"/>
                  <a:sym typeface="Source Sans Pro Semibold"/>
                </a:defRPr>
              </a:lvl1pPr>
            </a:lstStyle>
            <a:p>
              <a:r>
                <a:t>ISHRAE in Policy Making</a:t>
              </a:r>
            </a:p>
          </p:txBody>
        </p:sp>
      </p:grpSp>
      <p:pic>
        <p:nvPicPr>
          <p:cNvPr id="436" name="building1.png" descr="building1.png"/>
          <p:cNvPicPr>
            <a:picLocks noChangeAspect="1"/>
          </p:cNvPicPr>
          <p:nvPr/>
        </p:nvPicPr>
        <p:blipFill>
          <a:blip r:embed="rId3" cstate="email">
            <a:extLst>
              <a:ext uri="{28A0092B-C50C-407E-A947-70E740481C1C}">
                <a14:useLocalDpi xmlns:a14="http://schemas.microsoft.com/office/drawing/2010/main"/>
              </a:ext>
            </a:extLst>
          </a:blip>
          <a:srcRect b="5254"/>
          <a:stretch>
            <a:fillRect/>
          </a:stretch>
        </p:blipFill>
        <p:spPr>
          <a:xfrm>
            <a:off x="-21197" y="11505809"/>
            <a:ext cx="24426395" cy="2200399"/>
          </a:xfrm>
          <a:prstGeom prst="rect">
            <a:avLst/>
          </a:prstGeom>
          <a:ln w="12700">
            <a:miter lim="400000"/>
          </a:ln>
        </p:spPr>
      </p:pic>
      <p:pic>
        <p:nvPicPr>
          <p:cNvPr id="23" name="Picture 22">
            <a:extLst>
              <a:ext uri="{FF2B5EF4-FFF2-40B4-BE49-F238E27FC236}">
                <a16:creationId xmlns:a16="http://schemas.microsoft.com/office/drawing/2014/main" id="{EB26F397-213C-4732-AA22-DEBFA425963A}"/>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42154" y="182412"/>
            <a:ext cx="2546325" cy="993135"/>
          </a:xfrm>
          <a:prstGeom prst="rect">
            <a:avLst/>
          </a:prstGeom>
        </p:spPr>
      </p:pic>
      <p:pic>
        <p:nvPicPr>
          <p:cNvPr id="24" name="Picture 23">
            <a:extLst>
              <a:ext uri="{FF2B5EF4-FFF2-40B4-BE49-F238E27FC236}">
                <a16:creationId xmlns:a16="http://schemas.microsoft.com/office/drawing/2014/main" id="{A793A8FB-6CF5-41E8-B6AF-E8C8D55A80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833" y="566693"/>
            <a:ext cx="1581881" cy="393662"/>
          </a:xfrm>
          <a:prstGeom prst="rect">
            <a:avLst/>
          </a:prstGeom>
        </p:spPr>
      </p:pic>
      <p:pic>
        <p:nvPicPr>
          <p:cNvPr id="25" name="Picture 24">
            <a:extLst>
              <a:ext uri="{FF2B5EF4-FFF2-40B4-BE49-F238E27FC236}">
                <a16:creationId xmlns:a16="http://schemas.microsoft.com/office/drawing/2014/main" id="{D2900757-DA36-472C-8696-51BD5108F5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432"/>
                                        </p:tgtEl>
                                        <p:attrNameLst>
                                          <p:attrName>style.visibility</p:attrName>
                                        </p:attrNameLst>
                                      </p:cBhvr>
                                      <p:to>
                                        <p:strVal val="visible"/>
                                      </p:to>
                                    </p:set>
                                    <p:animEffect transition="in" filter="wipe(up)">
                                      <p:cBhvr>
                                        <p:cTn id="7" dur="1500"/>
                                        <p:tgtEl>
                                          <p:spTgt spid="4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2" nodeType="clickEffect">
                                  <p:stCondLst>
                                    <p:cond delay="0"/>
                                  </p:stCondLst>
                                  <p:iterate>
                                    <p:tmAbs val="0"/>
                                  </p:iterate>
                                  <p:childTnLst>
                                    <p:set>
                                      <p:cBhvr>
                                        <p:cTn id="11" fill="hold"/>
                                        <p:tgtEl>
                                          <p:spTgt spid="431"/>
                                        </p:tgtEl>
                                        <p:attrNameLst>
                                          <p:attrName>style.visibility</p:attrName>
                                        </p:attrNameLst>
                                      </p:cBhvr>
                                      <p:to>
                                        <p:strVal val="visible"/>
                                      </p:to>
                                    </p:set>
                                    <p:animEffect transition="in" filter="strips(downLeft)">
                                      <p:cBhvr>
                                        <p:cTn id="12" dur="1500"/>
                                        <p:tgtEl>
                                          <p:spTgt spid="43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3" nodeType="clickEffect">
                                  <p:stCondLst>
                                    <p:cond delay="0"/>
                                  </p:stCondLst>
                                  <p:iterate>
                                    <p:tmAbs val="0"/>
                                  </p:iterate>
                                  <p:childTnLst>
                                    <p:set>
                                      <p:cBhvr>
                                        <p:cTn id="16" fill="hold"/>
                                        <p:tgtEl>
                                          <p:spTgt spid="427"/>
                                        </p:tgtEl>
                                        <p:attrNameLst>
                                          <p:attrName>style.visibility</p:attrName>
                                        </p:attrNameLst>
                                      </p:cBhvr>
                                      <p:to>
                                        <p:strVal val="visible"/>
                                      </p:to>
                                    </p:set>
                                    <p:animEffect transition="in" filter="strips(downLeft)">
                                      <p:cBhvr>
                                        <p:cTn id="17" dur="1500"/>
                                        <p:tgtEl>
                                          <p:spTgt spid="42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4" nodeType="clickEffect">
                                  <p:stCondLst>
                                    <p:cond delay="0"/>
                                  </p:stCondLst>
                                  <p:iterate>
                                    <p:tmAbs val="0"/>
                                  </p:iterate>
                                  <p:childTnLst>
                                    <p:set>
                                      <p:cBhvr>
                                        <p:cTn id="21" fill="hold"/>
                                        <p:tgtEl>
                                          <p:spTgt spid="423"/>
                                        </p:tgtEl>
                                        <p:attrNameLst>
                                          <p:attrName>style.visibility</p:attrName>
                                        </p:attrNameLst>
                                      </p:cBhvr>
                                      <p:to>
                                        <p:strVal val="visible"/>
                                      </p:to>
                                    </p:set>
                                    <p:animEffect transition="in" filter="strips(downRight)">
                                      <p:cBhvr>
                                        <p:cTn id="22" dur="1500"/>
                                        <p:tgtEl>
                                          <p:spTgt spid="423"/>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5" nodeType="clickEffect">
                                  <p:stCondLst>
                                    <p:cond delay="0"/>
                                  </p:stCondLst>
                                  <p:iterate>
                                    <p:tmAbs val="0"/>
                                  </p:iterate>
                                  <p:childTnLst>
                                    <p:set>
                                      <p:cBhvr>
                                        <p:cTn id="26" fill="hold"/>
                                        <p:tgtEl>
                                          <p:spTgt spid="419"/>
                                        </p:tgtEl>
                                        <p:attrNameLst>
                                          <p:attrName>style.visibility</p:attrName>
                                        </p:attrNameLst>
                                      </p:cBhvr>
                                      <p:to>
                                        <p:strVal val="visible"/>
                                      </p:to>
                                    </p:set>
                                    <p:animEffect transition="in" filter="strips(downRight)">
                                      <p:cBhvr>
                                        <p:cTn id="27" dur="1500"/>
                                        <p:tgtEl>
                                          <p:spTgt spid="4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435"/>
                                        </p:tgtEl>
                                        <p:attrNameLst>
                                          <p:attrName>style.visibility</p:attrName>
                                        </p:attrNameLst>
                                      </p:cBhvr>
                                      <p:to>
                                        <p:strVal val="visible"/>
                                      </p:to>
                                    </p:set>
                                    <p:animEffect transition="in" filter="wipe(left)">
                                      <p:cBhvr>
                                        <p:cTn id="32" dur="1500"/>
                                        <p:tgtEl>
                                          <p:spTgt spid="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 grpId="5" animBg="1" advAuto="0"/>
      <p:bldP spid="423" grpId="4" animBg="1" advAuto="0"/>
      <p:bldP spid="427" grpId="3" animBg="1" advAuto="0"/>
      <p:bldP spid="431" grpId="2" animBg="1" advAuto="0"/>
      <p:bldP spid="432" grpId="1" animBg="1" advAuto="0"/>
      <p:bldP spid="435"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Group"/>
          <p:cNvSpPr txBox="1"/>
          <p:nvPr/>
        </p:nvSpPr>
        <p:spPr>
          <a:xfrm>
            <a:off x="13387387" y="854074"/>
            <a:ext cx="6904040" cy="22162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7200">
                <a:solidFill>
                  <a:srgbClr val="BFBFBF"/>
                </a:solidFill>
              </a:defRPr>
            </a:pPr>
            <a:r>
              <a:t>Opportunities</a:t>
            </a:r>
            <a:r>
              <a:rPr>
                <a:solidFill>
                  <a:srgbClr val="404040"/>
                </a:solidFill>
              </a:rPr>
              <a:t> in</a:t>
            </a:r>
          </a:p>
          <a:p>
            <a:pPr>
              <a:defRPr sz="7200">
                <a:solidFill>
                  <a:schemeClr val="accent2"/>
                </a:solidFill>
              </a:defRPr>
            </a:pPr>
            <a:r>
              <a:t>INDIA</a:t>
            </a:r>
          </a:p>
        </p:txBody>
      </p:sp>
      <p:grpSp>
        <p:nvGrpSpPr>
          <p:cNvPr id="187" name="Group"/>
          <p:cNvGrpSpPr/>
          <p:nvPr/>
        </p:nvGrpSpPr>
        <p:grpSpPr>
          <a:xfrm>
            <a:off x="13387384" y="3287709"/>
            <a:ext cx="10052056" cy="6602369"/>
            <a:chOff x="-1" y="-1"/>
            <a:chExt cx="10052055" cy="6602368"/>
          </a:xfrm>
        </p:grpSpPr>
        <p:sp>
          <p:nvSpPr>
            <p:cNvPr id="181" name="According to the World Economic Forum, India is now the world’s fastest growing large economy"/>
            <p:cNvSpPr txBox="1"/>
            <p:nvPr/>
          </p:nvSpPr>
          <p:spPr>
            <a:xfrm>
              <a:off x="0" y="-2"/>
              <a:ext cx="9097075" cy="10520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30000"/>
                </a:lnSpc>
                <a:defRPr sz="2600">
                  <a:solidFill>
                    <a:srgbClr val="535353"/>
                  </a:solidFill>
                </a:defRPr>
              </a:lvl1pPr>
            </a:lstStyle>
            <a:p>
              <a:r>
                <a:rPr dirty="0"/>
                <a:t>According to the World Economic Forum, India is now the world’s fastest growing large economy</a:t>
              </a:r>
            </a:p>
          </p:txBody>
        </p:sp>
        <p:sp>
          <p:nvSpPr>
            <p:cNvPr id="182" name="India top three most attractive investment destinations"/>
            <p:cNvSpPr txBox="1"/>
            <p:nvPr/>
          </p:nvSpPr>
          <p:spPr>
            <a:xfrm>
              <a:off x="0" y="1143047"/>
              <a:ext cx="9097075" cy="52909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30000"/>
                </a:lnSpc>
                <a:defRPr sz="2600">
                  <a:solidFill>
                    <a:srgbClr val="535353"/>
                  </a:solidFill>
                </a:defRPr>
              </a:lvl1pPr>
            </a:lstStyle>
            <a:p>
              <a:r>
                <a:t>India top three most attractive investment destinations</a:t>
              </a:r>
            </a:p>
          </p:txBody>
        </p:sp>
        <p:sp>
          <p:nvSpPr>
            <p:cNvPr id="183" name="The Make in India initiative is to encourage global players to set up factories to cater locally as well as a manufacturing hub to the world."/>
            <p:cNvSpPr txBox="1"/>
            <p:nvPr/>
          </p:nvSpPr>
          <p:spPr>
            <a:xfrm>
              <a:off x="-2" y="1828875"/>
              <a:ext cx="10052056" cy="10520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30000"/>
                </a:lnSpc>
                <a:defRPr sz="2600">
                  <a:solidFill>
                    <a:srgbClr val="535353"/>
                  </a:solidFill>
                </a:defRPr>
              </a:lvl1pPr>
            </a:lstStyle>
            <a:p>
              <a:r>
                <a:rPr dirty="0"/>
                <a:t>The Make in India initiative is to encourage global players to set up factories to cater locally as well as a manufacturing hub to the world.</a:t>
              </a:r>
            </a:p>
          </p:txBody>
        </p:sp>
        <p:sp>
          <p:nvSpPr>
            <p:cNvPr id="184" name="HVAC systems are becoming one of the key building blocks in modern infrastructure"/>
            <p:cNvSpPr txBox="1"/>
            <p:nvPr/>
          </p:nvSpPr>
          <p:spPr>
            <a:xfrm>
              <a:off x="0" y="3408820"/>
              <a:ext cx="9097075" cy="94819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600">
                  <a:solidFill>
                    <a:srgbClr val="535353"/>
                  </a:solidFill>
                </a:defRPr>
              </a:lvl1pPr>
            </a:lstStyle>
            <a:p>
              <a:r>
                <a:t>HVAC systems are becoming one of the key building blocks in modern infrastructure</a:t>
              </a:r>
            </a:p>
          </p:txBody>
        </p:sp>
        <p:sp>
          <p:nvSpPr>
            <p:cNvPr id="185" name="The manufacturing sector has the potential to grow six-fold by 2025 up to $ 1 trillion, creating 90 million jobs."/>
            <p:cNvSpPr txBox="1"/>
            <p:nvPr/>
          </p:nvSpPr>
          <p:spPr>
            <a:xfrm>
              <a:off x="-2" y="4368980"/>
              <a:ext cx="10052056" cy="10520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30000"/>
                </a:lnSpc>
                <a:defRPr sz="2600">
                  <a:solidFill>
                    <a:srgbClr val="535353"/>
                  </a:solidFill>
                </a:defRPr>
              </a:lvl1pPr>
            </a:lstStyle>
            <a:p>
              <a:r>
                <a:t>The manufacturing sector has the potential to grow six-fold by 2025 up to $ 1 trillion, creating 90 million jobs. </a:t>
              </a:r>
            </a:p>
          </p:txBody>
        </p:sp>
        <p:sp>
          <p:nvSpPr>
            <p:cNvPr id="186" name="Digitization has given rise to the phenomenon of smart manufacturing, paving the way to Industry 4.0."/>
            <p:cNvSpPr txBox="1"/>
            <p:nvPr/>
          </p:nvSpPr>
          <p:spPr>
            <a:xfrm>
              <a:off x="-2" y="5550301"/>
              <a:ext cx="10052056" cy="10520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lnSpc>
                  <a:spcPct val="130000"/>
                </a:lnSpc>
                <a:defRPr sz="2600">
                  <a:solidFill>
                    <a:srgbClr val="535353"/>
                  </a:solidFill>
                </a:defRPr>
              </a:lvl1pPr>
            </a:lstStyle>
            <a:p>
              <a:r>
                <a:t>Digitization has given rise to the phenomenon of smart manufacturing, paving the way to Industry 4.0.</a:t>
              </a:r>
            </a:p>
          </p:txBody>
        </p:sp>
      </p:grpSp>
      <p:sp>
        <p:nvSpPr>
          <p:cNvPr id="188" name="Group"/>
          <p:cNvSpPr txBox="1"/>
          <p:nvPr/>
        </p:nvSpPr>
        <p:spPr>
          <a:xfrm>
            <a:off x="13433423" y="10526710"/>
            <a:ext cx="9478966" cy="1315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4000">
                <a:solidFill>
                  <a:schemeClr val="accent2"/>
                </a:solidFill>
              </a:defRPr>
            </a:pPr>
            <a:r>
              <a:t>Growth Drivers</a:t>
            </a:r>
            <a:r>
              <a:rPr>
                <a:solidFill>
                  <a:srgbClr val="535353"/>
                </a:solidFill>
              </a:rPr>
              <a:t> - People, Process, Technology and Data</a:t>
            </a:r>
          </a:p>
        </p:txBody>
      </p:sp>
      <p:pic>
        <p:nvPicPr>
          <p:cNvPr id="5" name="Picture 4">
            <a:extLst>
              <a:ext uri="{FF2B5EF4-FFF2-40B4-BE49-F238E27FC236}">
                <a16:creationId xmlns:a16="http://schemas.microsoft.com/office/drawing/2014/main" id="{FF35198C-300C-4BFF-B933-AA43542E9C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7275" y="233064"/>
            <a:ext cx="2302721" cy="1681973"/>
          </a:xfrm>
          <a:prstGeom prst="rect">
            <a:avLst/>
          </a:prstGeom>
        </p:spPr>
      </p:pic>
      <p:pic>
        <p:nvPicPr>
          <p:cNvPr id="26" name="Picture 25">
            <a:extLst>
              <a:ext uri="{FF2B5EF4-FFF2-40B4-BE49-F238E27FC236}">
                <a16:creationId xmlns:a16="http://schemas.microsoft.com/office/drawing/2014/main" id="{0237AE30-ED17-43A1-B36F-A0AA487D933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99494" y="12479641"/>
            <a:ext cx="3169934" cy="1236359"/>
          </a:xfrm>
          <a:prstGeom prst="rect">
            <a:avLst/>
          </a:prstGeom>
        </p:spPr>
      </p:pic>
      <p:pic>
        <p:nvPicPr>
          <p:cNvPr id="27" name="Picture 26">
            <a:extLst>
              <a:ext uri="{FF2B5EF4-FFF2-40B4-BE49-F238E27FC236}">
                <a16:creationId xmlns:a16="http://schemas.microsoft.com/office/drawing/2014/main" id="{C5A53974-E64B-41D0-BC97-F4BCEB0E66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72906" y="12861926"/>
            <a:ext cx="2416832" cy="6014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80"/>
                                        </p:tgtEl>
                                        <p:attrNameLst>
                                          <p:attrName>style.visibility</p:attrName>
                                        </p:attrNameLst>
                                      </p:cBhvr>
                                      <p:to>
                                        <p:strVal val="visible"/>
                                      </p:to>
                                    </p:set>
                                    <p:animEffect transition="in" filter="wipe(left)">
                                      <p:cBhvr>
                                        <p:cTn id="7" dur="1000"/>
                                        <p:tgtEl>
                                          <p:spTgt spid="18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87"/>
                                        </p:tgtEl>
                                        <p:attrNameLst>
                                          <p:attrName>style.visibility</p:attrName>
                                        </p:attrNameLst>
                                      </p:cBhvr>
                                      <p:to>
                                        <p:strVal val="visible"/>
                                      </p:to>
                                    </p:set>
                                    <p:animEffect transition="in" filter="wipe(left)">
                                      <p:cBhvr>
                                        <p:cTn id="12" dur="1000"/>
                                        <p:tgtEl>
                                          <p:spTgt spid="18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88"/>
                                        </p:tgtEl>
                                        <p:attrNameLst>
                                          <p:attrName>style.visibility</p:attrName>
                                        </p:attrNameLst>
                                      </p:cBhvr>
                                      <p:to>
                                        <p:strVal val="visible"/>
                                      </p:to>
                                    </p:set>
                                    <p:animEffect transition="in" filter="wipe(left)">
                                      <p:cBhvr>
                                        <p:cTn id="17"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P spid="187" grpId="2" animBg="1" advAuto="0"/>
      <p:bldP spid="188" grpId="3"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Rectangle"/>
          <p:cNvSpPr/>
          <p:nvPr/>
        </p:nvSpPr>
        <p:spPr>
          <a:xfrm>
            <a:off x="9106989" y="-5889"/>
            <a:ext cx="15315011" cy="13787176"/>
          </a:xfrm>
          <a:prstGeom prst="rect">
            <a:avLst/>
          </a:prstGeom>
          <a:solidFill>
            <a:srgbClr val="F9F9F9"/>
          </a:solidFill>
          <a:ln w="12700">
            <a:miter lim="400000"/>
          </a:ln>
        </p:spPr>
        <p:txBody>
          <a:bodyPr lIns="91436" tIns="91436" rIns="91436" bIns="91436" anchor="ctr"/>
          <a:lstStyle/>
          <a:p>
            <a:endParaRPr/>
          </a:p>
        </p:txBody>
      </p:sp>
      <p:pic>
        <p:nvPicPr>
          <p:cNvPr id="439" name="world.png" descr="world.png"/>
          <p:cNvPicPr>
            <a:picLocks noChangeAspect="1"/>
          </p:cNvPicPr>
          <p:nvPr/>
        </p:nvPicPr>
        <p:blipFill>
          <a:blip r:embed="rId2">
            <a:extLst/>
          </a:blip>
          <a:stretch>
            <a:fillRect/>
          </a:stretch>
        </p:blipFill>
        <p:spPr>
          <a:xfrm>
            <a:off x="9538155" y="3531691"/>
            <a:ext cx="13092353" cy="6652618"/>
          </a:xfrm>
          <a:prstGeom prst="rect">
            <a:avLst/>
          </a:prstGeom>
          <a:ln w="12700">
            <a:miter lim="400000"/>
          </a:ln>
        </p:spPr>
      </p:pic>
      <p:grpSp>
        <p:nvGrpSpPr>
          <p:cNvPr id="442" name="Group"/>
          <p:cNvGrpSpPr/>
          <p:nvPr/>
        </p:nvGrpSpPr>
        <p:grpSpPr>
          <a:xfrm>
            <a:off x="496910" y="4157964"/>
            <a:ext cx="22898035" cy="1325877"/>
            <a:chOff x="0" y="0"/>
            <a:chExt cx="22898034" cy="1325876"/>
          </a:xfrm>
        </p:grpSpPr>
        <p:sp>
          <p:nvSpPr>
            <p:cNvPr id="440" name="TextBox 2"/>
            <p:cNvSpPr txBox="1"/>
            <p:nvPr/>
          </p:nvSpPr>
          <p:spPr>
            <a:xfrm>
              <a:off x="-1" y="79374"/>
              <a:ext cx="8036928" cy="1135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500">
                  <a:solidFill>
                    <a:srgbClr val="535353"/>
                  </a:solidFill>
                  <a:latin typeface="Karla"/>
                  <a:ea typeface="Karla"/>
                  <a:cs typeface="Karla"/>
                  <a:sym typeface="Karla"/>
                </a:defRPr>
              </a:lvl1pPr>
            </a:lstStyle>
            <a:p>
              <a:r>
                <a:t>Every year, ISHRAE organizes many programs across the country which includes: </a:t>
              </a:r>
            </a:p>
          </p:txBody>
        </p:sp>
        <p:sp>
          <p:nvSpPr>
            <p:cNvPr id="441" name="TextBox 11"/>
            <p:cNvSpPr txBox="1"/>
            <p:nvPr/>
          </p:nvSpPr>
          <p:spPr>
            <a:xfrm>
              <a:off x="9338430" y="-1"/>
              <a:ext cx="13559604" cy="13258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p>
              <a:pPr>
                <a:lnSpc>
                  <a:spcPct val="150000"/>
                </a:lnSpc>
                <a:defRPr sz="3000" b="1">
                  <a:solidFill>
                    <a:srgbClr val="535353"/>
                  </a:solidFill>
                  <a:latin typeface="Karla"/>
                  <a:ea typeface="Karla"/>
                  <a:cs typeface="Karla"/>
                  <a:sym typeface="Karla"/>
                </a:defRPr>
              </a:pPr>
              <a:r>
                <a:t>Expositions</a:t>
              </a:r>
              <a:r>
                <a:rPr>
                  <a:solidFill>
                    <a:srgbClr val="A6A6A6"/>
                  </a:solidFill>
                </a:rPr>
                <a:t> </a:t>
              </a:r>
              <a:r>
                <a:rPr>
                  <a:solidFill>
                    <a:schemeClr val="accent2"/>
                  </a:solidFill>
                </a:rPr>
                <a:t>l</a:t>
              </a:r>
              <a:r>
                <a:rPr>
                  <a:solidFill>
                    <a:srgbClr val="A6A6A6"/>
                  </a:solidFill>
                </a:rPr>
                <a:t> </a:t>
              </a:r>
              <a:r>
                <a:t>Conferences</a:t>
              </a:r>
              <a:r>
                <a:rPr>
                  <a:solidFill>
                    <a:srgbClr val="A6A6A6"/>
                  </a:solidFill>
                </a:rPr>
                <a:t> </a:t>
              </a:r>
              <a:r>
                <a:rPr>
                  <a:solidFill>
                    <a:schemeClr val="accent2"/>
                  </a:solidFill>
                </a:rPr>
                <a:t>l</a:t>
              </a:r>
              <a:r>
                <a:rPr>
                  <a:solidFill>
                    <a:srgbClr val="A6A6A6"/>
                  </a:solidFill>
                </a:rPr>
                <a:t> </a:t>
              </a:r>
              <a:r>
                <a:t>Technical Seminars</a:t>
              </a:r>
              <a:r>
                <a:rPr>
                  <a:solidFill>
                    <a:srgbClr val="A6A6A6"/>
                  </a:solidFill>
                </a:rPr>
                <a:t> </a:t>
              </a:r>
              <a:r>
                <a:rPr>
                  <a:solidFill>
                    <a:schemeClr val="accent2"/>
                  </a:solidFill>
                </a:rPr>
                <a:t>l</a:t>
              </a:r>
              <a:r>
                <a:rPr>
                  <a:solidFill>
                    <a:srgbClr val="A6A6A6"/>
                  </a:solidFill>
                </a:rPr>
                <a:t> </a:t>
              </a:r>
              <a:r>
                <a:t>Technical Presentation</a:t>
              </a:r>
              <a:r>
                <a:rPr>
                  <a:solidFill>
                    <a:srgbClr val="A6A6A6"/>
                  </a:solidFill>
                </a:rPr>
                <a:t> </a:t>
              </a:r>
              <a:r>
                <a:rPr>
                  <a:solidFill>
                    <a:schemeClr val="accent2"/>
                  </a:solidFill>
                </a:rPr>
                <a:t>l</a:t>
              </a:r>
              <a:r>
                <a:rPr>
                  <a:solidFill>
                    <a:srgbClr val="A6A6A6"/>
                  </a:solidFill>
                </a:rPr>
                <a:t> </a:t>
              </a:r>
              <a:r>
                <a:t>Workshops</a:t>
              </a:r>
              <a:r>
                <a:rPr>
                  <a:solidFill>
                    <a:srgbClr val="A6A6A6"/>
                  </a:solidFill>
                </a:rPr>
                <a:t> </a:t>
              </a:r>
              <a:r>
                <a:rPr>
                  <a:solidFill>
                    <a:schemeClr val="accent2"/>
                  </a:solidFill>
                </a:rPr>
                <a:t>l</a:t>
              </a:r>
              <a:r>
                <a:rPr>
                  <a:solidFill>
                    <a:srgbClr val="A6A6A6"/>
                  </a:solidFill>
                </a:rPr>
                <a:t> </a:t>
              </a:r>
              <a:r>
                <a:t>Product Presentation</a:t>
              </a:r>
              <a:r>
                <a:rPr>
                  <a:solidFill>
                    <a:srgbClr val="A6A6A6"/>
                  </a:solidFill>
                </a:rPr>
                <a:t> </a:t>
              </a:r>
              <a:r>
                <a:rPr>
                  <a:solidFill>
                    <a:schemeClr val="accent2"/>
                  </a:solidFill>
                </a:rPr>
                <a:t>l</a:t>
              </a:r>
              <a:r>
                <a:rPr>
                  <a:solidFill>
                    <a:srgbClr val="A6A6A6"/>
                  </a:solidFill>
                </a:rPr>
                <a:t> </a:t>
              </a:r>
              <a:r>
                <a:t>Lectures</a:t>
              </a:r>
              <a:r>
                <a:rPr>
                  <a:solidFill>
                    <a:srgbClr val="A6A6A6"/>
                  </a:solidFill>
                </a:rPr>
                <a:t> </a:t>
              </a:r>
              <a:r>
                <a:rPr>
                  <a:solidFill>
                    <a:schemeClr val="accent2"/>
                  </a:solidFill>
                </a:rPr>
                <a:t>l</a:t>
              </a:r>
              <a:r>
                <a:rPr>
                  <a:solidFill>
                    <a:srgbClr val="FFFFFF"/>
                  </a:solidFill>
                </a:rPr>
                <a:t> </a:t>
              </a:r>
              <a:r>
                <a:t>Panel Discussions</a:t>
              </a:r>
            </a:p>
          </p:txBody>
        </p:sp>
      </p:grpSp>
      <p:grpSp>
        <p:nvGrpSpPr>
          <p:cNvPr id="445" name="Group"/>
          <p:cNvGrpSpPr/>
          <p:nvPr/>
        </p:nvGrpSpPr>
        <p:grpSpPr>
          <a:xfrm>
            <a:off x="688501" y="1258556"/>
            <a:ext cx="8167041" cy="1581200"/>
            <a:chOff x="0" y="0"/>
            <a:chExt cx="8167040" cy="1581199"/>
          </a:xfrm>
        </p:grpSpPr>
        <p:sp>
          <p:nvSpPr>
            <p:cNvPr id="443" name="TextBox 3"/>
            <p:cNvSpPr txBox="1"/>
            <p:nvPr/>
          </p:nvSpPr>
          <p:spPr>
            <a:xfrm>
              <a:off x="-1" y="-1"/>
              <a:ext cx="5483569" cy="10337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defRPr sz="5600" b="1">
                  <a:solidFill>
                    <a:schemeClr val="accent2"/>
                  </a:solidFill>
                  <a:latin typeface="Karla"/>
                  <a:ea typeface="Karla"/>
                  <a:cs typeface="Karla"/>
                  <a:sym typeface="Karla"/>
                </a:defRPr>
              </a:lvl1pPr>
            </a:lstStyle>
            <a:p>
              <a:r>
                <a:t>Programs</a:t>
              </a:r>
            </a:p>
          </p:txBody>
        </p:sp>
        <p:sp>
          <p:nvSpPr>
            <p:cNvPr id="444" name="TextBox 2"/>
            <p:cNvSpPr txBox="1"/>
            <p:nvPr/>
          </p:nvSpPr>
          <p:spPr>
            <a:xfrm>
              <a:off x="-1" y="1030022"/>
              <a:ext cx="8167041" cy="5511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nSpc>
                  <a:spcPct val="150000"/>
                </a:lnSpc>
                <a:defRPr sz="2400" b="1">
                  <a:solidFill>
                    <a:srgbClr val="535353"/>
                  </a:solidFill>
                  <a:latin typeface="Karla"/>
                  <a:ea typeface="Karla"/>
                  <a:cs typeface="Karla"/>
                  <a:sym typeface="Karla"/>
                </a:defRPr>
              </a:lvl1pPr>
            </a:lstStyle>
            <a:p>
              <a:r>
                <a:t>Preparing students to be the leaders of tomorrow </a:t>
              </a:r>
            </a:p>
          </p:txBody>
        </p:sp>
      </p:grpSp>
      <p:sp>
        <p:nvSpPr>
          <p:cNvPr id="446" name="TextBox 2"/>
          <p:cNvSpPr txBox="1"/>
          <p:nvPr/>
        </p:nvSpPr>
        <p:spPr>
          <a:xfrm>
            <a:off x="398901" y="10844052"/>
            <a:ext cx="8341298" cy="22783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algn="just">
              <a:lnSpc>
                <a:spcPct val="150000"/>
              </a:lnSpc>
              <a:defRPr sz="2500">
                <a:solidFill>
                  <a:srgbClr val="535353"/>
                </a:solidFill>
                <a:latin typeface="Karla"/>
                <a:ea typeface="Karla"/>
                <a:cs typeface="Karla"/>
                <a:sym typeface="Karla"/>
              </a:defRPr>
            </a:lvl1pPr>
          </a:lstStyle>
          <a:p>
            <a:r>
              <a:t>ISHRAE works aggressively to raise awareness and advocates for the strengthening of Science, Technology, Engineering &amp; Math (STEM) related programs at all levels among students. </a:t>
            </a:r>
          </a:p>
        </p:txBody>
      </p:sp>
      <p:grpSp>
        <p:nvGrpSpPr>
          <p:cNvPr id="449" name="Group"/>
          <p:cNvGrpSpPr/>
          <p:nvPr/>
        </p:nvGrpSpPr>
        <p:grpSpPr>
          <a:xfrm>
            <a:off x="447904" y="6453257"/>
            <a:ext cx="22970647" cy="3421377"/>
            <a:chOff x="-1" y="-1"/>
            <a:chExt cx="22970646" cy="3421376"/>
          </a:xfrm>
        </p:grpSpPr>
        <p:sp>
          <p:nvSpPr>
            <p:cNvPr id="447" name="TextBox 2"/>
            <p:cNvSpPr txBox="1"/>
            <p:nvPr/>
          </p:nvSpPr>
          <p:spPr>
            <a:xfrm>
              <a:off x="-2" y="-2"/>
              <a:ext cx="7928582" cy="34213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lgn="just">
                <a:lnSpc>
                  <a:spcPct val="150000"/>
                </a:lnSpc>
                <a:defRPr sz="2500">
                  <a:solidFill>
                    <a:srgbClr val="535353"/>
                  </a:solidFill>
                  <a:latin typeface="Karla"/>
                  <a:ea typeface="Karla"/>
                  <a:cs typeface="Karla"/>
                  <a:sym typeface="Karla"/>
                </a:defRPr>
              </a:lvl1pPr>
            </a:lstStyle>
            <a:p>
              <a:r>
                <a:t>ISHRAE has many student members which are spread across students chapters at many colleges and technical institutes through out the country. They gain valuable and useable knowledge and experience derived from specific activities designed for them, which includes </a:t>
              </a:r>
            </a:p>
          </p:txBody>
        </p:sp>
        <p:sp>
          <p:nvSpPr>
            <p:cNvPr id="448" name="TextBox 11"/>
            <p:cNvSpPr txBox="1"/>
            <p:nvPr/>
          </p:nvSpPr>
          <p:spPr>
            <a:xfrm>
              <a:off x="9411042" y="844550"/>
              <a:ext cx="13559603" cy="132587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p>
              <a:pPr>
                <a:lnSpc>
                  <a:spcPct val="150000"/>
                </a:lnSpc>
                <a:defRPr sz="3000" b="1">
                  <a:solidFill>
                    <a:srgbClr val="535353"/>
                  </a:solidFill>
                  <a:latin typeface="Karla"/>
                  <a:ea typeface="Karla"/>
                  <a:cs typeface="Karla"/>
                  <a:sym typeface="Karla"/>
                </a:defRPr>
              </a:pPr>
              <a:r>
                <a:t>Technical Seminars</a:t>
              </a:r>
              <a:r>
                <a:rPr>
                  <a:solidFill>
                    <a:srgbClr val="A6A6A6"/>
                  </a:solidFill>
                </a:rPr>
                <a:t> </a:t>
              </a:r>
              <a:r>
                <a:rPr>
                  <a:solidFill>
                    <a:schemeClr val="accent2"/>
                  </a:solidFill>
                </a:rPr>
                <a:t>|</a:t>
              </a:r>
              <a:r>
                <a:rPr>
                  <a:solidFill>
                    <a:srgbClr val="A6A6A6"/>
                  </a:solidFill>
                </a:rPr>
                <a:t> </a:t>
              </a:r>
              <a:r>
                <a:t>Industrial Site Visits</a:t>
              </a:r>
              <a:r>
                <a:rPr>
                  <a:solidFill>
                    <a:srgbClr val="A6A6A6"/>
                  </a:solidFill>
                </a:rPr>
                <a:t> </a:t>
              </a:r>
              <a:r>
                <a:rPr>
                  <a:solidFill>
                    <a:schemeClr val="accent2"/>
                  </a:solidFill>
                </a:rPr>
                <a:t>|</a:t>
              </a:r>
              <a:r>
                <a:rPr>
                  <a:solidFill>
                    <a:srgbClr val="A6A6A6"/>
                  </a:solidFill>
                </a:rPr>
                <a:t> </a:t>
              </a:r>
              <a:r>
                <a:t>Research Projects</a:t>
              </a:r>
              <a:r>
                <a:rPr>
                  <a:solidFill>
                    <a:srgbClr val="A6A6A6"/>
                  </a:solidFill>
                </a:rPr>
                <a:t> </a:t>
              </a:r>
              <a:r>
                <a:rPr>
                  <a:solidFill>
                    <a:schemeClr val="accent2"/>
                  </a:solidFill>
                </a:rPr>
                <a:t>|</a:t>
              </a:r>
              <a:r>
                <a:rPr>
                  <a:solidFill>
                    <a:srgbClr val="A6A6A6"/>
                  </a:solidFill>
                </a:rPr>
                <a:t> </a:t>
              </a:r>
              <a:r>
                <a:t>Design competition - NSDC</a:t>
              </a:r>
              <a:r>
                <a:rPr>
                  <a:solidFill>
                    <a:srgbClr val="A6A6A6"/>
                  </a:solidFill>
                </a:rPr>
                <a:t> </a:t>
              </a:r>
              <a:r>
                <a:rPr>
                  <a:solidFill>
                    <a:schemeClr val="accent2"/>
                  </a:solidFill>
                </a:rPr>
                <a:t>|</a:t>
              </a:r>
              <a:r>
                <a:rPr>
                  <a:solidFill>
                    <a:srgbClr val="A6A6A6"/>
                  </a:solidFill>
                </a:rPr>
                <a:t> </a:t>
              </a:r>
              <a:r>
                <a:t>Placement Program – Job Junction</a:t>
              </a:r>
              <a:r>
                <a:rPr>
                  <a:solidFill>
                    <a:srgbClr val="A6A6A6"/>
                  </a:solidFill>
                </a:rPr>
                <a:t> </a:t>
              </a:r>
              <a:r>
                <a:rPr>
                  <a:solidFill>
                    <a:schemeClr val="accent2"/>
                  </a:solidFill>
                </a:rPr>
                <a:t>|</a:t>
              </a:r>
              <a:r>
                <a:rPr>
                  <a:solidFill>
                    <a:srgbClr val="A6A6A6"/>
                  </a:solidFill>
                </a:rPr>
                <a:t> </a:t>
              </a:r>
              <a:r>
                <a:t>Quiz – aQuest </a:t>
              </a:r>
            </a:p>
          </p:txBody>
        </p:sp>
      </p:grpSp>
      <p:sp>
        <p:nvSpPr>
          <p:cNvPr id="450" name="Line"/>
          <p:cNvSpPr/>
          <p:nvPr/>
        </p:nvSpPr>
        <p:spPr>
          <a:xfrm flipV="1">
            <a:off x="9133637" y="-35588"/>
            <a:ext cx="3" cy="13787176"/>
          </a:xfrm>
          <a:prstGeom prst="line">
            <a:avLst/>
          </a:prstGeom>
          <a:ln w="63500">
            <a:solidFill>
              <a:schemeClr val="accent2"/>
            </a:solidFill>
          </a:ln>
        </p:spPr>
        <p:txBody>
          <a:bodyPr lIns="45718" tIns="45718" rIns="45718" bIns="45718"/>
          <a:lstStyle/>
          <a:p>
            <a:endParaRPr/>
          </a:p>
        </p:txBody>
      </p:sp>
      <p:sp>
        <p:nvSpPr>
          <p:cNvPr id="451" name="Line"/>
          <p:cNvSpPr/>
          <p:nvPr/>
        </p:nvSpPr>
        <p:spPr>
          <a:xfrm flipV="1">
            <a:off x="9273337" y="2512"/>
            <a:ext cx="3" cy="13787176"/>
          </a:xfrm>
          <a:prstGeom prst="line">
            <a:avLst/>
          </a:prstGeom>
          <a:ln w="38100">
            <a:solidFill>
              <a:schemeClr val="accent2"/>
            </a:solidFill>
          </a:ln>
        </p:spPr>
        <p:txBody>
          <a:bodyPr lIns="45718" tIns="45718" rIns="45718" bIns="45718"/>
          <a:lstStyle/>
          <a:p>
            <a:endParaRPr/>
          </a:p>
        </p:txBody>
      </p:sp>
      <p:pic>
        <p:nvPicPr>
          <p:cNvPr id="16" name="Picture 15">
            <a:extLst>
              <a:ext uri="{FF2B5EF4-FFF2-40B4-BE49-F238E27FC236}">
                <a16:creationId xmlns:a16="http://schemas.microsoft.com/office/drawing/2014/main" id="{CA902D84-073A-4E2B-8CAA-095D0245C40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7" name="Picture 16">
            <a:extLst>
              <a:ext uri="{FF2B5EF4-FFF2-40B4-BE49-F238E27FC236}">
                <a16:creationId xmlns:a16="http://schemas.microsoft.com/office/drawing/2014/main" id="{AA95CC57-A0E1-4415-BBAB-06D5FA307E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8" name="Picture 17">
            <a:extLst>
              <a:ext uri="{FF2B5EF4-FFF2-40B4-BE49-F238E27FC236}">
                <a16:creationId xmlns:a16="http://schemas.microsoft.com/office/drawing/2014/main" id="{8C92E4F4-61E4-49A6-A5B1-5EF69D7B63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42"/>
                                        </p:tgtEl>
                                        <p:attrNameLst>
                                          <p:attrName>style.visibility</p:attrName>
                                        </p:attrNameLst>
                                      </p:cBhvr>
                                      <p:to>
                                        <p:strVal val="visible"/>
                                      </p:to>
                                    </p:set>
                                    <p:animEffect transition="in" filter="wipe(left)">
                                      <p:cBhvr>
                                        <p:cTn id="7" dur="1500"/>
                                        <p:tgtEl>
                                          <p:spTgt spid="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49"/>
                                        </p:tgtEl>
                                        <p:attrNameLst>
                                          <p:attrName>style.visibility</p:attrName>
                                        </p:attrNameLst>
                                      </p:cBhvr>
                                      <p:to>
                                        <p:strVal val="visible"/>
                                      </p:to>
                                    </p:set>
                                    <p:animEffect transition="in" filter="wipe(left)">
                                      <p:cBhvr>
                                        <p:cTn id="12" dur="1500"/>
                                        <p:tgtEl>
                                          <p:spTgt spid="44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3" nodeType="clickEffect">
                                  <p:stCondLst>
                                    <p:cond delay="0"/>
                                  </p:stCondLst>
                                  <p:iterate>
                                    <p:tmAbs val="0"/>
                                  </p:iterate>
                                  <p:childTnLst>
                                    <p:set>
                                      <p:cBhvr>
                                        <p:cTn id="16" fill="hold"/>
                                        <p:tgtEl>
                                          <p:spTgt spid="446"/>
                                        </p:tgtEl>
                                        <p:attrNameLst>
                                          <p:attrName>style.visibility</p:attrName>
                                        </p:attrNameLst>
                                      </p:cBhvr>
                                      <p:to>
                                        <p:strVal val="visible"/>
                                      </p:to>
                                    </p:set>
                                    <p:animEffect transition="in" filter="wipe(up)">
                                      <p:cBhvr>
                                        <p:cTn id="17" dur="1500"/>
                                        <p:tgtEl>
                                          <p:spTgt spid="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1" animBg="1" advAuto="0"/>
      <p:bldP spid="446" grpId="3" animBg="1" advAuto="0"/>
      <p:bldP spid="449"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Rectangle 24"/>
          <p:cNvSpPr txBox="1"/>
          <p:nvPr/>
        </p:nvSpPr>
        <p:spPr>
          <a:xfrm>
            <a:off x="878028" y="5744051"/>
            <a:ext cx="12387219" cy="57956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marL="457200" lvl="1" indent="-285750" algn="just" defTabSz="914400">
              <a:lnSpc>
                <a:spcPts val="4200"/>
              </a:lnSpc>
              <a:spcBef>
                <a:spcPts val="1200"/>
              </a:spcBef>
              <a:buSzPct val="100000"/>
              <a:buFont typeface="Arial"/>
              <a:buChar char="•"/>
              <a:defRPr sz="2600">
                <a:solidFill>
                  <a:srgbClr val="535353"/>
                </a:solidFill>
                <a:latin typeface="Roboto"/>
                <a:ea typeface="Roboto"/>
                <a:cs typeface="Roboto"/>
                <a:sym typeface="Roboto"/>
              </a:defRPr>
            </a:pPr>
            <a:r>
              <a:t>NürnbergMesse is one of the 15 largest exhibition companies in the world. Its portfolio covers over 120 national and international exhibitions and congresses. </a:t>
            </a:r>
          </a:p>
          <a:p>
            <a:pPr marL="457200" lvl="1" indent="-285750" algn="just" defTabSz="914400">
              <a:lnSpc>
                <a:spcPts val="4200"/>
              </a:lnSpc>
              <a:spcBef>
                <a:spcPts val="1200"/>
              </a:spcBef>
              <a:buSzPct val="100000"/>
              <a:buFont typeface="Arial"/>
              <a:buChar char="•"/>
              <a:defRPr sz="2600">
                <a:solidFill>
                  <a:srgbClr val="535353"/>
                </a:solidFill>
                <a:latin typeface="Roboto"/>
                <a:ea typeface="Roboto"/>
                <a:cs typeface="Roboto"/>
                <a:sym typeface="Roboto"/>
              </a:defRPr>
            </a:pPr>
            <a:r>
              <a:t>Every year over 30,000 exhibitors (international share: 41 percent) and upto 1.4 million visitors (international share of trade visitors: 24 percent) participate in events of the NürnbergMesse Group. </a:t>
            </a:r>
          </a:p>
          <a:p>
            <a:pPr marL="457200" lvl="1" indent="-285750" algn="just" defTabSz="914400">
              <a:lnSpc>
                <a:spcPts val="4200"/>
              </a:lnSpc>
              <a:spcBef>
                <a:spcPts val="1200"/>
              </a:spcBef>
              <a:buSzPct val="100000"/>
              <a:buFont typeface="Arial"/>
              <a:buChar char="•"/>
              <a:defRPr sz="2600">
                <a:solidFill>
                  <a:srgbClr val="535353"/>
                </a:solidFill>
                <a:latin typeface="Roboto"/>
                <a:ea typeface="Roboto"/>
                <a:cs typeface="Roboto"/>
                <a:sym typeface="Roboto"/>
              </a:defRPr>
            </a:pPr>
            <a:r>
              <a:t>The group is present with subsidiaries in China, North America, Brazil, Italy and India. The group also has a network of about 50 representatives operating in over 100 countries.</a:t>
            </a:r>
          </a:p>
          <a:p>
            <a:pPr marL="457200" lvl="1" indent="-285750" algn="just" defTabSz="914400">
              <a:lnSpc>
                <a:spcPts val="4200"/>
              </a:lnSpc>
              <a:buSzPct val="100000"/>
              <a:buFont typeface="Arial"/>
              <a:buChar char="•"/>
              <a:defRPr sz="2600">
                <a:solidFill>
                  <a:srgbClr val="535353"/>
                </a:solidFill>
                <a:latin typeface="Roboto"/>
                <a:ea typeface="Roboto"/>
                <a:cs typeface="Roboto"/>
                <a:sym typeface="Roboto"/>
              </a:defRPr>
            </a:pPr>
            <a:r>
              <a:t>The NürnbergMesse Group entered the Indian Market in 2013 as part of its corporate strategy by launching shows on niche and theme</a:t>
            </a:r>
          </a:p>
        </p:txBody>
      </p:sp>
      <p:grpSp>
        <p:nvGrpSpPr>
          <p:cNvPr id="456" name="Group"/>
          <p:cNvGrpSpPr/>
          <p:nvPr/>
        </p:nvGrpSpPr>
        <p:grpSpPr>
          <a:xfrm>
            <a:off x="1065975" y="2206704"/>
            <a:ext cx="8682133" cy="2914945"/>
            <a:chOff x="0" y="0"/>
            <a:chExt cx="8682131" cy="2914944"/>
          </a:xfrm>
        </p:grpSpPr>
        <p:sp>
          <p:nvSpPr>
            <p:cNvPr id="454" name="Group 31"/>
            <p:cNvSpPr txBox="1"/>
            <p:nvPr/>
          </p:nvSpPr>
          <p:spPr>
            <a:xfrm>
              <a:off x="278651" y="1920855"/>
              <a:ext cx="8403481" cy="994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numCol="1" anchor="t">
              <a:spAutoFit/>
            </a:bodyPr>
            <a:lstStyle>
              <a:lvl1pPr>
                <a:defRPr sz="6400">
                  <a:solidFill>
                    <a:srgbClr val="BFBFBF"/>
                  </a:solidFill>
                </a:defRPr>
              </a:lvl1pPr>
            </a:lstStyle>
            <a:p>
              <a:r>
                <a:t>NürnbergMesse India</a:t>
              </a:r>
            </a:p>
          </p:txBody>
        </p:sp>
        <p:pic>
          <p:nvPicPr>
            <p:cNvPr id="455" name="NürnbergMesse_India.jpg" descr="NürnbergMesse_Ind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
              <a:ext cx="4967994" cy="2103761"/>
            </a:xfrm>
            <a:prstGeom prst="rect">
              <a:avLst/>
            </a:prstGeom>
            <a:ln w="12700" cap="flat">
              <a:noFill/>
              <a:miter lim="400000"/>
            </a:ln>
            <a:effectLst/>
          </p:spPr>
        </p:pic>
      </p:grpSp>
      <p:grpSp>
        <p:nvGrpSpPr>
          <p:cNvPr id="476" name="Группа 14"/>
          <p:cNvGrpSpPr/>
          <p:nvPr/>
        </p:nvGrpSpPr>
        <p:grpSpPr>
          <a:xfrm>
            <a:off x="-4" y="-60964"/>
            <a:ext cx="14143283" cy="3613107"/>
            <a:chOff x="0" y="0"/>
            <a:chExt cx="14143282" cy="3613106"/>
          </a:xfrm>
        </p:grpSpPr>
        <p:sp>
          <p:nvSpPr>
            <p:cNvPr id="457" name="Треугольник 15"/>
            <p:cNvSpPr/>
            <p:nvPr/>
          </p:nvSpPr>
          <p:spPr>
            <a:xfrm rot="9678838">
              <a:off x="11144386" y="436499"/>
              <a:ext cx="2902471" cy="10794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58" name="Треугольник 16"/>
            <p:cNvSpPr/>
            <p:nvPr/>
          </p:nvSpPr>
          <p:spPr>
            <a:xfrm rot="10800000">
              <a:off x="7351530" y="13383"/>
              <a:ext cx="2902471" cy="17705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35"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59" name="Треугольник 17"/>
            <p:cNvSpPr/>
            <p:nvPr/>
          </p:nvSpPr>
          <p:spPr>
            <a:xfrm rot="9678838">
              <a:off x="3443044" y="1260232"/>
              <a:ext cx="2902471" cy="177053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60" name="Треугольник 18"/>
            <p:cNvSpPr/>
            <p:nvPr/>
          </p:nvSpPr>
          <p:spPr>
            <a:xfrm rot="9678838">
              <a:off x="9142283" y="1512725"/>
              <a:ext cx="1658326" cy="10794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778"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61" name="Треугольник 19"/>
            <p:cNvSpPr/>
            <p:nvPr/>
          </p:nvSpPr>
          <p:spPr>
            <a:xfrm rot="9678838">
              <a:off x="822039" y="280767"/>
              <a:ext cx="1959747" cy="1258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06"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62" name="Треугольник 20"/>
            <p:cNvSpPr/>
            <p:nvPr/>
          </p:nvSpPr>
          <p:spPr>
            <a:xfrm rot="9678838">
              <a:off x="149933" y="2073937"/>
              <a:ext cx="1959747" cy="12584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463" name="Прямая соединительная линия 21"/>
            <p:cNvSpPr/>
            <p:nvPr/>
          </p:nvSpPr>
          <p:spPr>
            <a:xfrm flipH="1" flipV="1">
              <a:off x="10253998" y="13384"/>
              <a:ext cx="793965" cy="91651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4" name="Прямая соединительная линия 22"/>
            <p:cNvSpPr/>
            <p:nvPr/>
          </p:nvSpPr>
          <p:spPr>
            <a:xfrm flipV="1">
              <a:off x="10583979" y="929897"/>
              <a:ext cx="463985" cy="345634"/>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5" name="Прямая соединительная линия 23"/>
            <p:cNvSpPr/>
            <p:nvPr/>
          </p:nvSpPr>
          <p:spPr>
            <a:xfrm flipV="1">
              <a:off x="6552637" y="1783917"/>
              <a:ext cx="1479553" cy="735239"/>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6" name="Прямая соединительная линия 24"/>
            <p:cNvSpPr/>
            <p:nvPr/>
          </p:nvSpPr>
          <p:spPr>
            <a:xfrm flipV="1">
              <a:off x="6552637" y="2464824"/>
              <a:ext cx="3884218" cy="5433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7" name="Прямая соединительная линия 25"/>
            <p:cNvSpPr/>
            <p:nvPr/>
          </p:nvSpPr>
          <p:spPr>
            <a:xfrm>
              <a:off x="8032189" y="1783916"/>
              <a:ext cx="980883" cy="2291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8" name="Прямая соединительная линия 26"/>
            <p:cNvSpPr/>
            <p:nvPr/>
          </p:nvSpPr>
          <p:spPr>
            <a:xfrm flipV="1">
              <a:off x="10436853" y="1642077"/>
              <a:ext cx="1874700" cy="82275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69" name="Прямая соединительная линия 27"/>
            <p:cNvSpPr/>
            <p:nvPr/>
          </p:nvSpPr>
          <p:spPr>
            <a:xfrm flipV="1">
              <a:off x="1856443" y="1771844"/>
              <a:ext cx="1379478" cy="2132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0" name="Прямая соединительная линия 28"/>
            <p:cNvSpPr/>
            <p:nvPr/>
          </p:nvSpPr>
          <p:spPr>
            <a:xfrm flipH="1">
              <a:off x="5985394" y="13382"/>
              <a:ext cx="1366139" cy="82856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1" name="Прямая соединительная линия 29"/>
            <p:cNvSpPr/>
            <p:nvPr/>
          </p:nvSpPr>
          <p:spPr>
            <a:xfrm flipV="1">
              <a:off x="1856443" y="1480000"/>
              <a:ext cx="223930" cy="313172"/>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2" name="Прямая соединительная линия 30"/>
            <p:cNvSpPr/>
            <p:nvPr/>
          </p:nvSpPr>
          <p:spPr>
            <a:xfrm>
              <a:off x="2528549" y="-2"/>
              <a:ext cx="3456845" cy="84195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3" name="Прямая соединительная линия 31"/>
            <p:cNvSpPr/>
            <p:nvPr/>
          </p:nvSpPr>
          <p:spPr>
            <a:xfrm flipV="1">
              <a:off x="0" y="627865"/>
              <a:ext cx="672108" cy="1793173"/>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4" name="Прямая соединительная линия 32"/>
            <p:cNvSpPr/>
            <p:nvPr/>
          </p:nvSpPr>
          <p:spPr>
            <a:xfrm>
              <a:off x="0" y="3418278"/>
              <a:ext cx="403171" cy="19482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475" name="Прямая соединительная линия 33"/>
            <p:cNvSpPr/>
            <p:nvPr/>
          </p:nvSpPr>
          <p:spPr>
            <a:xfrm flipV="1">
              <a:off x="1571" y="2421035"/>
              <a:ext cx="3" cy="997247"/>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grpSp>
      <p:grpSp>
        <p:nvGrpSpPr>
          <p:cNvPr id="485" name="Group"/>
          <p:cNvGrpSpPr/>
          <p:nvPr/>
        </p:nvGrpSpPr>
        <p:grpSpPr>
          <a:xfrm>
            <a:off x="14162271" y="-12055"/>
            <a:ext cx="9353559" cy="13824763"/>
            <a:chOff x="-2" y="0"/>
            <a:chExt cx="9353558" cy="13824762"/>
          </a:xfrm>
        </p:grpSpPr>
        <p:grpSp>
          <p:nvGrpSpPr>
            <p:cNvPr id="481" name="Group"/>
            <p:cNvGrpSpPr/>
            <p:nvPr/>
          </p:nvGrpSpPr>
          <p:grpSpPr>
            <a:xfrm>
              <a:off x="3876475" y="-1"/>
              <a:ext cx="1732429" cy="13824763"/>
              <a:chOff x="-1" y="0"/>
              <a:chExt cx="1732428" cy="13824762"/>
            </a:xfrm>
          </p:grpSpPr>
          <p:sp>
            <p:nvSpPr>
              <p:cNvPr id="477" name="Rectangle"/>
              <p:cNvSpPr/>
              <p:nvPr/>
            </p:nvSpPr>
            <p:spPr>
              <a:xfrm>
                <a:off x="-2" y="-1"/>
                <a:ext cx="680360" cy="6749585"/>
              </a:xfrm>
              <a:prstGeom prst="rect">
                <a:avLst/>
              </a:prstGeom>
              <a:solidFill>
                <a:srgbClr val="FF2517">
                  <a:alpha val="67710"/>
                </a:srgbClr>
              </a:solidFill>
              <a:ln w="12700" cap="flat">
                <a:noFill/>
                <a:miter lim="400000"/>
              </a:ln>
              <a:effectLst/>
            </p:spPr>
            <p:txBody>
              <a:bodyPr wrap="square" lIns="91436" tIns="91436" rIns="91436" bIns="91436" numCol="1" anchor="ctr">
                <a:noAutofit/>
              </a:bodyPr>
              <a:lstStyle/>
              <a:p>
                <a:pPr>
                  <a:defRPr>
                    <a:solidFill>
                      <a:srgbClr val="FFFFFF"/>
                    </a:solidFill>
                  </a:defRPr>
                </a:pPr>
                <a:endParaRPr/>
              </a:p>
            </p:txBody>
          </p:sp>
          <p:sp>
            <p:nvSpPr>
              <p:cNvPr id="478" name="Rectangle"/>
              <p:cNvSpPr/>
              <p:nvPr/>
            </p:nvSpPr>
            <p:spPr>
              <a:xfrm>
                <a:off x="1052067" y="0"/>
                <a:ext cx="680361" cy="6860685"/>
              </a:xfrm>
              <a:prstGeom prst="rect">
                <a:avLst/>
              </a:prstGeom>
              <a:solidFill>
                <a:srgbClr val="FF1A18">
                  <a:alpha val="68574"/>
                </a:srgbClr>
              </a:solidFill>
              <a:ln w="12700" cap="flat">
                <a:noFill/>
                <a:miter lim="400000"/>
              </a:ln>
              <a:effectLst/>
            </p:spPr>
            <p:txBody>
              <a:bodyPr wrap="square" lIns="91436" tIns="91436" rIns="91436" bIns="91436" numCol="1" anchor="ctr">
                <a:noAutofit/>
              </a:bodyPr>
              <a:lstStyle/>
              <a:p>
                <a:pPr>
                  <a:defRPr>
                    <a:solidFill>
                      <a:srgbClr val="FFFFFF"/>
                    </a:solidFill>
                  </a:defRPr>
                </a:pPr>
                <a:endParaRPr/>
              </a:p>
            </p:txBody>
          </p:sp>
          <p:sp>
            <p:nvSpPr>
              <p:cNvPr id="479" name="Rectangle"/>
              <p:cNvSpPr/>
              <p:nvPr/>
            </p:nvSpPr>
            <p:spPr>
              <a:xfrm>
                <a:off x="-2" y="8250699"/>
                <a:ext cx="680360" cy="5493133"/>
              </a:xfrm>
              <a:prstGeom prst="rect">
                <a:avLst/>
              </a:prstGeom>
              <a:solidFill>
                <a:srgbClr val="FF2B28">
                  <a:alpha val="78459"/>
                </a:srgbClr>
              </a:solidFill>
              <a:ln w="12700" cap="flat">
                <a:noFill/>
                <a:miter lim="400000"/>
              </a:ln>
              <a:effectLst/>
            </p:spPr>
            <p:txBody>
              <a:bodyPr wrap="square" lIns="91436" tIns="91436" rIns="91436" bIns="91436" numCol="1" anchor="ctr">
                <a:noAutofit/>
              </a:bodyPr>
              <a:lstStyle/>
              <a:p>
                <a:pPr>
                  <a:defRPr>
                    <a:solidFill>
                      <a:srgbClr val="FFFFFF"/>
                    </a:solidFill>
                  </a:defRPr>
                </a:pPr>
                <a:endParaRPr/>
              </a:p>
            </p:txBody>
          </p:sp>
          <p:sp>
            <p:nvSpPr>
              <p:cNvPr id="480" name="Rectangle"/>
              <p:cNvSpPr/>
              <p:nvPr/>
            </p:nvSpPr>
            <p:spPr>
              <a:xfrm>
                <a:off x="1052067" y="8241210"/>
                <a:ext cx="680361" cy="5583553"/>
              </a:xfrm>
              <a:prstGeom prst="rect">
                <a:avLst/>
              </a:prstGeom>
              <a:solidFill>
                <a:srgbClr val="FF382F">
                  <a:alpha val="75829"/>
                </a:srgbClr>
              </a:solidFill>
              <a:ln w="12700" cap="flat">
                <a:noFill/>
                <a:miter lim="400000"/>
              </a:ln>
              <a:effectLst/>
            </p:spPr>
            <p:txBody>
              <a:bodyPr wrap="square" lIns="91436" tIns="91436" rIns="91436" bIns="91436" numCol="1" anchor="ctr">
                <a:noAutofit/>
              </a:bodyPr>
              <a:lstStyle/>
              <a:p>
                <a:pPr>
                  <a:defRPr>
                    <a:solidFill>
                      <a:srgbClr val="FFFFFF"/>
                    </a:solidFill>
                  </a:defRPr>
                </a:pPr>
                <a:endParaRPr/>
              </a:p>
            </p:txBody>
          </p:sp>
        </p:grpSp>
        <p:grpSp>
          <p:nvGrpSpPr>
            <p:cNvPr id="484" name="Group"/>
            <p:cNvGrpSpPr/>
            <p:nvPr/>
          </p:nvGrpSpPr>
          <p:grpSpPr>
            <a:xfrm>
              <a:off x="-3" y="3361668"/>
              <a:ext cx="9353560" cy="8308680"/>
              <a:chOff x="-1" y="-1"/>
              <a:chExt cx="9353558" cy="8308679"/>
            </a:xfrm>
          </p:grpSpPr>
          <p:pic>
            <p:nvPicPr>
              <p:cNvPr id="482" name="NürnbergMesse_India_team.jpg" descr="NürnbergMesse_India_tea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 y="-2"/>
                <a:ext cx="9353560" cy="3578231"/>
              </a:xfrm>
              <a:prstGeom prst="rect">
                <a:avLst/>
              </a:prstGeom>
              <a:ln w="12700" cap="flat">
                <a:noFill/>
                <a:miter lim="400000"/>
              </a:ln>
              <a:effectLst/>
            </p:spPr>
          </p:pic>
          <p:pic>
            <p:nvPicPr>
              <p:cNvPr id="483" name="NürnbergMesse_India_team-2.jpg" descr="NürnbergMesse_India_team-2.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5158" y="3850180"/>
                <a:ext cx="9343241" cy="4458499"/>
              </a:xfrm>
              <a:prstGeom prst="rect">
                <a:avLst/>
              </a:prstGeom>
              <a:ln w="12700" cap="flat">
                <a:noFill/>
                <a:miter lim="400000"/>
              </a:ln>
              <a:effectLst/>
            </p:spPr>
          </p:pic>
        </p:grpSp>
      </p:grpSp>
      <p:pic>
        <p:nvPicPr>
          <p:cNvPr id="35" name="Picture 34">
            <a:extLst>
              <a:ext uri="{FF2B5EF4-FFF2-40B4-BE49-F238E27FC236}">
                <a16:creationId xmlns:a16="http://schemas.microsoft.com/office/drawing/2014/main" id="{BA46799F-679B-45B3-B50E-52774C33FEA7}"/>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36" name="Picture 35">
            <a:extLst>
              <a:ext uri="{FF2B5EF4-FFF2-40B4-BE49-F238E27FC236}">
                <a16:creationId xmlns:a16="http://schemas.microsoft.com/office/drawing/2014/main" id="{5C632AC3-27BC-4D91-8B7C-C4303DFBAAD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37" name="Picture 36">
            <a:extLst>
              <a:ext uri="{FF2B5EF4-FFF2-40B4-BE49-F238E27FC236}">
                <a16:creationId xmlns:a16="http://schemas.microsoft.com/office/drawing/2014/main" id="{1310FA2F-F36E-4D87-BAC2-8118F77DAE7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456"/>
                                        </p:tgtEl>
                                        <p:attrNameLst>
                                          <p:attrName>style.visibility</p:attrName>
                                        </p:attrNameLst>
                                      </p:cBhvr>
                                      <p:to>
                                        <p:strVal val="visible"/>
                                      </p:to>
                                    </p:set>
                                    <p:animEffect transition="in" filter="wipe(left)">
                                      <p:cBhvr>
                                        <p:cTn id="7" dur="1500"/>
                                        <p:tgtEl>
                                          <p:spTgt spid="45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453"/>
                                        </p:tgtEl>
                                        <p:attrNameLst>
                                          <p:attrName>style.visibility</p:attrName>
                                        </p:attrNameLst>
                                      </p:cBhvr>
                                      <p:to>
                                        <p:strVal val="visible"/>
                                      </p:to>
                                    </p:set>
                                    <p:animEffect transition="in" filter="wipe(left)">
                                      <p:cBhvr>
                                        <p:cTn id="12" dur="1500"/>
                                        <p:tgtEl>
                                          <p:spTgt spid="4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3" nodeType="clickEffect">
                                  <p:stCondLst>
                                    <p:cond delay="0"/>
                                  </p:stCondLst>
                                  <p:iterate>
                                    <p:tmAbs val="0"/>
                                  </p:iterate>
                                  <p:childTnLst>
                                    <p:set>
                                      <p:cBhvr>
                                        <p:cTn id="16" fill="hold"/>
                                        <p:tgtEl>
                                          <p:spTgt spid="485"/>
                                        </p:tgtEl>
                                        <p:attrNameLst>
                                          <p:attrName>style.visibility</p:attrName>
                                        </p:attrNameLst>
                                      </p:cBhvr>
                                      <p:to>
                                        <p:strVal val="visible"/>
                                      </p:to>
                                    </p:set>
                                    <p:animEffect transition="in" filter="wipe(up)">
                                      <p:cBhvr>
                                        <p:cTn id="17" dur="2000"/>
                                        <p:tgtEl>
                                          <p:spTgt spid="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2" animBg="1" advAuto="0"/>
      <p:bldP spid="456" grpId="1" animBg="1" advAuto="0"/>
      <p:bldP spid="485" grpId="3"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Rectangle 7"/>
          <p:cNvSpPr/>
          <p:nvPr/>
        </p:nvSpPr>
        <p:spPr>
          <a:xfrm>
            <a:off x="0" y="-1"/>
            <a:ext cx="24384000" cy="4923477"/>
          </a:xfrm>
          <a:prstGeom prst="rect">
            <a:avLst/>
          </a:prstGeom>
          <a:gradFill>
            <a:gsLst>
              <a:gs pos="0">
                <a:schemeClr val="accent1">
                  <a:alpha val="90000"/>
                </a:schemeClr>
              </a:gs>
              <a:gs pos="100000">
                <a:schemeClr val="accent2">
                  <a:alpha val="90000"/>
                </a:schemeClr>
              </a:gs>
            </a:gsLst>
            <a:lin ang="2700000"/>
          </a:gradFill>
          <a:ln w="12700">
            <a:miter lim="400000"/>
          </a:ln>
        </p:spPr>
        <p:txBody>
          <a:bodyPr lIns="91436" tIns="91436" rIns="91436" bIns="91436" anchor="ctr"/>
          <a:lstStyle/>
          <a:p>
            <a:pPr algn="ctr">
              <a:defRPr>
                <a:solidFill>
                  <a:srgbClr val="FFFFFF"/>
                </a:solidFill>
              </a:defRPr>
            </a:pPr>
            <a:endParaRPr/>
          </a:p>
        </p:txBody>
      </p:sp>
      <p:sp>
        <p:nvSpPr>
          <p:cNvPr id="488" name="Group 20"/>
          <p:cNvSpPr txBox="1"/>
          <p:nvPr/>
        </p:nvSpPr>
        <p:spPr>
          <a:xfrm>
            <a:off x="1781479" y="2111120"/>
            <a:ext cx="8403478" cy="1984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lvl1pPr>
              <a:defRPr sz="6400">
                <a:solidFill>
                  <a:srgbClr val="FFFFFF"/>
                </a:solidFill>
              </a:defRPr>
            </a:lvl1pPr>
          </a:lstStyle>
          <a:p>
            <a:r>
              <a:t>Portfolio of NürnbergMesse India</a:t>
            </a:r>
          </a:p>
        </p:txBody>
      </p:sp>
      <p:grpSp>
        <p:nvGrpSpPr>
          <p:cNvPr id="505" name="Group"/>
          <p:cNvGrpSpPr/>
          <p:nvPr/>
        </p:nvGrpSpPr>
        <p:grpSpPr>
          <a:xfrm>
            <a:off x="2816095" y="5514274"/>
            <a:ext cx="19271082" cy="7782055"/>
            <a:chOff x="-1" y="-1"/>
            <a:chExt cx="19271081" cy="7782054"/>
          </a:xfrm>
        </p:grpSpPr>
        <p:pic>
          <p:nvPicPr>
            <p:cNvPr id="489" name="Picture 4" descr="Picture 4"/>
            <p:cNvPicPr>
              <a:picLocks noChangeAspect="1"/>
            </p:cNvPicPr>
            <p:nvPr/>
          </p:nvPicPr>
          <p:blipFill>
            <a:blip r:embed="rId2">
              <a:extLst/>
            </a:blip>
            <a:stretch>
              <a:fillRect/>
            </a:stretch>
          </p:blipFill>
          <p:spPr>
            <a:xfrm>
              <a:off x="14323698" y="4500044"/>
              <a:ext cx="2828910" cy="1284214"/>
            </a:xfrm>
            <a:prstGeom prst="rect">
              <a:avLst/>
            </a:prstGeom>
            <a:ln w="12700" cap="flat">
              <a:noFill/>
              <a:miter lim="400000"/>
            </a:ln>
            <a:effectLst/>
          </p:spPr>
        </p:pic>
        <p:pic>
          <p:nvPicPr>
            <p:cNvPr id="490" name="Picture 5" descr="Picture 5"/>
            <p:cNvPicPr>
              <a:picLocks noChangeAspect="1"/>
            </p:cNvPicPr>
            <p:nvPr/>
          </p:nvPicPr>
          <p:blipFill>
            <a:blip r:embed="rId3">
              <a:extLst/>
            </a:blip>
            <a:stretch>
              <a:fillRect/>
            </a:stretch>
          </p:blipFill>
          <p:spPr>
            <a:xfrm>
              <a:off x="-2" y="2230260"/>
              <a:ext cx="3682092" cy="1641546"/>
            </a:xfrm>
            <a:prstGeom prst="rect">
              <a:avLst/>
            </a:prstGeom>
            <a:ln w="12700" cap="flat">
              <a:noFill/>
              <a:miter lim="400000"/>
            </a:ln>
            <a:effectLst/>
          </p:spPr>
        </p:pic>
        <p:pic>
          <p:nvPicPr>
            <p:cNvPr id="491" name="Picture 6" descr="Picture 6"/>
            <p:cNvPicPr>
              <a:picLocks noChangeAspect="1"/>
            </p:cNvPicPr>
            <p:nvPr/>
          </p:nvPicPr>
          <p:blipFill>
            <a:blip r:embed="rId4">
              <a:extLst/>
            </a:blip>
            <a:stretch>
              <a:fillRect/>
            </a:stretch>
          </p:blipFill>
          <p:spPr>
            <a:xfrm>
              <a:off x="5055777" y="759291"/>
              <a:ext cx="3128825" cy="1389867"/>
            </a:xfrm>
            <a:prstGeom prst="rect">
              <a:avLst/>
            </a:prstGeom>
            <a:ln w="12700" cap="flat">
              <a:noFill/>
              <a:miter lim="400000"/>
            </a:ln>
            <a:effectLst/>
          </p:spPr>
        </p:pic>
        <p:pic>
          <p:nvPicPr>
            <p:cNvPr id="492" name="Picture 7" descr="Picture 7"/>
            <p:cNvPicPr>
              <a:picLocks noChangeAspect="1"/>
            </p:cNvPicPr>
            <p:nvPr/>
          </p:nvPicPr>
          <p:blipFill>
            <a:blip r:embed="rId5">
              <a:extLst/>
            </a:blip>
            <a:stretch>
              <a:fillRect/>
            </a:stretch>
          </p:blipFill>
          <p:spPr>
            <a:xfrm>
              <a:off x="3586203" y="6221159"/>
              <a:ext cx="3389659" cy="1493885"/>
            </a:xfrm>
            <a:prstGeom prst="rect">
              <a:avLst/>
            </a:prstGeom>
            <a:ln w="12700" cap="flat">
              <a:noFill/>
              <a:miter lim="400000"/>
            </a:ln>
            <a:effectLst/>
          </p:spPr>
        </p:pic>
        <p:pic>
          <p:nvPicPr>
            <p:cNvPr id="493" name="Picture 8" descr="Picture 8"/>
            <p:cNvPicPr>
              <a:picLocks noChangeAspect="1"/>
            </p:cNvPicPr>
            <p:nvPr/>
          </p:nvPicPr>
          <p:blipFill>
            <a:blip r:embed="rId6">
              <a:extLst/>
            </a:blip>
            <a:stretch>
              <a:fillRect/>
            </a:stretch>
          </p:blipFill>
          <p:spPr>
            <a:xfrm>
              <a:off x="-2" y="764560"/>
              <a:ext cx="3682092" cy="1246184"/>
            </a:xfrm>
            <a:prstGeom prst="rect">
              <a:avLst/>
            </a:prstGeom>
            <a:ln w="12700" cap="flat">
              <a:noFill/>
              <a:miter lim="400000"/>
            </a:ln>
            <a:effectLst/>
          </p:spPr>
        </p:pic>
        <p:pic>
          <p:nvPicPr>
            <p:cNvPr id="494" name="Picture 9" descr="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86657" y="4534424"/>
              <a:ext cx="2693515" cy="1364126"/>
            </a:xfrm>
            <a:prstGeom prst="rect">
              <a:avLst/>
            </a:prstGeom>
            <a:ln w="12700" cap="flat">
              <a:noFill/>
              <a:miter lim="400000"/>
            </a:ln>
            <a:effectLst/>
          </p:spPr>
        </p:pic>
        <p:pic>
          <p:nvPicPr>
            <p:cNvPr id="495" name="Picture 11" descr="Picture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204" y="3900005"/>
              <a:ext cx="2984047" cy="1727034"/>
            </a:xfrm>
            <a:prstGeom prst="rect">
              <a:avLst/>
            </a:prstGeom>
            <a:ln w="12700" cap="flat">
              <a:noFill/>
              <a:miter lim="400000"/>
            </a:ln>
            <a:effectLst/>
          </p:spPr>
        </p:pic>
        <p:pic>
          <p:nvPicPr>
            <p:cNvPr id="496" name="Picture 12" descr="Picture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56778" y="4056947"/>
              <a:ext cx="2984048" cy="1877543"/>
            </a:xfrm>
            <a:prstGeom prst="rect">
              <a:avLst/>
            </a:prstGeom>
            <a:ln w="12700" cap="flat">
              <a:noFill/>
              <a:miter lim="400000"/>
            </a:ln>
            <a:effectLst/>
          </p:spPr>
        </p:pic>
        <p:pic>
          <p:nvPicPr>
            <p:cNvPr id="497" name="Picture 13" descr="Picture 1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01082" y="6119632"/>
              <a:ext cx="2617015" cy="1662422"/>
            </a:xfrm>
            <a:prstGeom prst="rect">
              <a:avLst/>
            </a:prstGeom>
            <a:ln w="12700" cap="flat">
              <a:noFill/>
              <a:miter lim="400000"/>
            </a:ln>
            <a:effectLst/>
          </p:spPr>
        </p:pic>
        <p:pic>
          <p:nvPicPr>
            <p:cNvPr id="498" name="Picture 14" descr="Pictur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72232" y="6289300"/>
              <a:ext cx="2408393" cy="1465724"/>
            </a:xfrm>
            <a:prstGeom prst="rect">
              <a:avLst/>
            </a:prstGeom>
            <a:ln w="12700" cap="flat">
              <a:noFill/>
              <a:miter lim="400000"/>
            </a:ln>
            <a:effectLst/>
          </p:spPr>
        </p:pic>
        <p:pic>
          <p:nvPicPr>
            <p:cNvPr id="499" name="Picture 15" descr="Picture 1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67975" y="2459441"/>
              <a:ext cx="2693515" cy="1176196"/>
            </a:xfrm>
            <a:prstGeom prst="rect">
              <a:avLst/>
            </a:prstGeom>
            <a:ln w="12700" cap="flat">
              <a:noFill/>
              <a:miter lim="400000"/>
            </a:ln>
            <a:effectLst/>
          </p:spPr>
        </p:pic>
        <p:pic>
          <p:nvPicPr>
            <p:cNvPr id="500" name="Picture 16" descr="Picture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9558289" y="594870"/>
              <a:ext cx="2419373" cy="1042213"/>
            </a:xfrm>
            <a:prstGeom prst="rect">
              <a:avLst/>
            </a:prstGeom>
            <a:ln w="12700" cap="flat">
              <a:noFill/>
              <a:miter lim="400000"/>
            </a:ln>
            <a:effectLst/>
          </p:spPr>
        </p:pic>
        <p:pic>
          <p:nvPicPr>
            <p:cNvPr id="501" name="Picture 18" descr="Picture 18"/>
            <p:cNvPicPr>
              <a:picLocks noChangeAspect="1"/>
            </p:cNvPicPr>
            <p:nvPr/>
          </p:nvPicPr>
          <p:blipFill>
            <a:blip r:embed="rId14">
              <a:extLst/>
            </a:blip>
            <a:stretch>
              <a:fillRect/>
            </a:stretch>
          </p:blipFill>
          <p:spPr>
            <a:xfrm>
              <a:off x="4318031" y="2588306"/>
              <a:ext cx="5490255" cy="1468646"/>
            </a:xfrm>
            <a:prstGeom prst="rect">
              <a:avLst/>
            </a:prstGeom>
            <a:ln w="12700" cap="flat">
              <a:noFill/>
              <a:miter lim="400000"/>
            </a:ln>
            <a:effectLst/>
          </p:spPr>
        </p:pic>
        <p:pic>
          <p:nvPicPr>
            <p:cNvPr id="502" name="Picture 19" descr="Picture 19"/>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4057987" y="-2"/>
              <a:ext cx="3360326" cy="1960194"/>
            </a:xfrm>
            <a:prstGeom prst="rect">
              <a:avLst/>
            </a:prstGeom>
            <a:ln w="12700" cap="flat">
              <a:noFill/>
              <a:miter lim="400000"/>
            </a:ln>
            <a:effectLst/>
          </p:spPr>
        </p:pic>
        <p:pic>
          <p:nvPicPr>
            <p:cNvPr id="503" name="Picture 20" descr="Picture 20"/>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282292" y="4663472"/>
              <a:ext cx="3179197" cy="1159711"/>
            </a:xfrm>
            <a:prstGeom prst="rect">
              <a:avLst/>
            </a:prstGeom>
            <a:ln w="12700" cap="flat">
              <a:noFill/>
              <a:miter lim="400000"/>
            </a:ln>
            <a:effectLst/>
          </p:spPr>
        </p:pic>
        <p:pic>
          <p:nvPicPr>
            <p:cNvPr id="504" name="Picture 21" descr="Picture 21"/>
            <p:cNvPicPr>
              <a:picLocks noChangeAspect="1"/>
            </p:cNvPicPr>
            <p:nvPr/>
          </p:nvPicPr>
          <p:blipFill>
            <a:blip r:embed="rId17">
              <a:extLst/>
            </a:blip>
            <a:stretch>
              <a:fillRect/>
            </a:stretch>
          </p:blipFill>
          <p:spPr>
            <a:xfrm>
              <a:off x="14517261" y="2514231"/>
              <a:ext cx="4753819" cy="1252629"/>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1" nodeType="clickEffect">
                                  <p:stCondLst>
                                    <p:cond delay="0"/>
                                  </p:stCondLst>
                                  <p:iterate>
                                    <p:tmAbs val="0"/>
                                  </p:iterate>
                                  <p:childTnLst>
                                    <p:set>
                                      <p:cBhvr>
                                        <p:cTn id="6" fill="hold"/>
                                        <p:tgtEl>
                                          <p:spTgt spid="505"/>
                                        </p:tgtEl>
                                        <p:attrNameLst>
                                          <p:attrName>style.visibility</p:attrName>
                                        </p:attrNameLst>
                                      </p:cBhvr>
                                      <p:to>
                                        <p:strVal val="visible"/>
                                      </p:to>
                                    </p:set>
                                    <p:animEffect transition="in" filter="wipe(up)">
                                      <p:cBhvr>
                                        <p:cTn id="7" dur="2000"/>
                                        <p:tgtEl>
                                          <p:spTgt spid="5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Group"/>
          <p:cNvSpPr txBox="1"/>
          <p:nvPr/>
        </p:nvSpPr>
        <p:spPr>
          <a:xfrm>
            <a:off x="863599" y="2224085"/>
            <a:ext cx="10266365" cy="19846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6400">
                <a:solidFill>
                  <a:srgbClr val="BFBFBF"/>
                </a:solidFill>
              </a:defRPr>
            </a:pPr>
            <a:r>
              <a:t>Ease of </a:t>
            </a:r>
            <a:r>
              <a:rPr>
                <a:solidFill>
                  <a:srgbClr val="404040"/>
                </a:solidFill>
              </a:rPr>
              <a:t>doing Business in</a:t>
            </a:r>
          </a:p>
          <a:p>
            <a:pPr>
              <a:defRPr sz="6400">
                <a:solidFill>
                  <a:schemeClr val="accent2"/>
                </a:solidFill>
              </a:defRPr>
            </a:pPr>
            <a:r>
              <a:t>INDIA</a:t>
            </a:r>
          </a:p>
        </p:txBody>
      </p:sp>
      <p:sp>
        <p:nvSpPr>
          <p:cNvPr id="191" name="India jumped 30 notches to the top 100 rankings on the World Bank’s ‘ease of doing business’ index in 2017"/>
          <p:cNvSpPr txBox="1"/>
          <p:nvPr/>
        </p:nvSpPr>
        <p:spPr>
          <a:xfrm>
            <a:off x="863599" y="5126037"/>
            <a:ext cx="11326815" cy="87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07000"/>
              </a:lnSpc>
              <a:spcBef>
                <a:spcPts val="1600"/>
              </a:spcBef>
              <a:buSzPct val="100000"/>
              <a:buChar char="•"/>
              <a:defRPr sz="2400">
                <a:solidFill>
                  <a:srgbClr val="7C7C7C"/>
                </a:solidFill>
              </a:defRPr>
            </a:lvl1pPr>
          </a:lstStyle>
          <a:p>
            <a:r>
              <a:t>India jumped 30 notches to the top 100 rankings on the World Bank’s ‘ease of doing business’ index in 2017</a:t>
            </a:r>
          </a:p>
        </p:txBody>
      </p:sp>
      <p:sp>
        <p:nvSpPr>
          <p:cNvPr id="192" name="The World Bank states that India is one of the TOP 10 improvers and has implemented a significant reforms in taxation, construction permits, investor protection, etc..with the mantra of ‘Reform, Perform and Transform’"/>
          <p:cNvSpPr txBox="1"/>
          <p:nvPr/>
        </p:nvSpPr>
        <p:spPr>
          <a:xfrm>
            <a:off x="863598" y="6397624"/>
            <a:ext cx="11550654" cy="12626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marL="239710" indent="-239710">
              <a:lnSpc>
                <a:spcPct val="107000"/>
              </a:lnSpc>
              <a:spcBef>
                <a:spcPts val="1600"/>
              </a:spcBef>
              <a:buSzPct val="100000"/>
              <a:buChar char="•"/>
              <a:defRPr sz="2400">
                <a:solidFill>
                  <a:srgbClr val="7D7D7D"/>
                </a:solidFill>
              </a:defRPr>
            </a:pPr>
            <a:r>
              <a:t>The World Bank </a:t>
            </a:r>
            <a:r>
              <a:rPr>
                <a:solidFill>
                  <a:srgbClr val="535353"/>
                </a:solidFill>
              </a:rPr>
              <a:t>states</a:t>
            </a:r>
            <a:r>
              <a:t> that </a:t>
            </a:r>
            <a:r>
              <a:rPr>
                <a:solidFill>
                  <a:srgbClr val="535353"/>
                </a:solidFill>
              </a:rPr>
              <a:t>India</a:t>
            </a:r>
            <a:r>
              <a:t> is one of the TOP 10 improvers and has implemented a significant reforms in taxation, construction permits, investor protection, etc..with the mantra of ‘Reform, Perform and Transform’</a:t>
            </a:r>
          </a:p>
        </p:txBody>
      </p:sp>
      <p:sp>
        <p:nvSpPr>
          <p:cNvPr id="193" name="100% Foreign Direct Investment allowed in multi-brand retail of locally sourced processed food"/>
          <p:cNvSpPr txBox="1"/>
          <p:nvPr/>
        </p:nvSpPr>
        <p:spPr>
          <a:xfrm>
            <a:off x="863599" y="7959724"/>
            <a:ext cx="11326815" cy="873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07000"/>
              </a:lnSpc>
              <a:spcBef>
                <a:spcPts val="1600"/>
              </a:spcBef>
              <a:buSzPct val="100000"/>
              <a:buChar char="•"/>
              <a:defRPr sz="2400">
                <a:solidFill>
                  <a:srgbClr val="7C7C7C"/>
                </a:solidFill>
              </a:defRPr>
            </a:lvl1pPr>
          </a:lstStyle>
          <a:p>
            <a:r>
              <a:t>100% Foreign Direct Investment allowed in multi-brand retail of locally sourced processed food</a:t>
            </a:r>
          </a:p>
        </p:txBody>
      </p:sp>
      <p:sp>
        <p:nvSpPr>
          <p:cNvPr id="194" name="To encourage investment, the Government of India is taking pro-active steps to improve ease of doing business:"/>
          <p:cNvSpPr txBox="1"/>
          <p:nvPr/>
        </p:nvSpPr>
        <p:spPr>
          <a:xfrm>
            <a:off x="863599" y="9229724"/>
            <a:ext cx="11326815" cy="852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buSzPct val="100000"/>
              <a:buChar char="•"/>
              <a:defRPr sz="2400">
                <a:solidFill>
                  <a:schemeClr val="accent2"/>
                </a:solidFill>
              </a:defRPr>
            </a:lvl1pPr>
          </a:lstStyle>
          <a:p>
            <a:r>
              <a:t>To encourage investment, the Government of India is taking pro-active steps to improve ease of doing business:</a:t>
            </a:r>
          </a:p>
        </p:txBody>
      </p:sp>
      <p:pic>
        <p:nvPicPr>
          <p:cNvPr id="7" name="Picture 6">
            <a:extLst>
              <a:ext uri="{FF2B5EF4-FFF2-40B4-BE49-F238E27FC236}">
                <a16:creationId xmlns:a16="http://schemas.microsoft.com/office/drawing/2014/main" id="{85FFC5A5-3767-483F-88C3-3DAC7D11556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99494" y="12479641"/>
            <a:ext cx="3169934" cy="1236359"/>
          </a:xfrm>
          <a:prstGeom prst="rect">
            <a:avLst/>
          </a:prstGeom>
        </p:spPr>
      </p:pic>
      <p:pic>
        <p:nvPicPr>
          <p:cNvPr id="8" name="Picture 7">
            <a:extLst>
              <a:ext uri="{FF2B5EF4-FFF2-40B4-BE49-F238E27FC236}">
                <a16:creationId xmlns:a16="http://schemas.microsoft.com/office/drawing/2014/main" id="{83AC2F30-5F4F-492E-A641-E397FB1C33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2906" y="12861926"/>
            <a:ext cx="2416832" cy="601446"/>
          </a:xfrm>
          <a:prstGeom prst="rect">
            <a:avLst/>
          </a:prstGeom>
        </p:spPr>
      </p:pic>
      <p:pic>
        <p:nvPicPr>
          <p:cNvPr id="11" name="Picture 10">
            <a:extLst>
              <a:ext uri="{FF2B5EF4-FFF2-40B4-BE49-F238E27FC236}">
                <a16:creationId xmlns:a16="http://schemas.microsoft.com/office/drawing/2014/main" id="{16F21094-0A39-4FB4-8503-8B4A08D1A2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275" y="233064"/>
            <a:ext cx="2302721" cy="1681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1"/>
                                        </p:tgtEl>
                                        <p:attrNameLst>
                                          <p:attrName>style.visibility</p:attrName>
                                        </p:attrNameLst>
                                      </p:cBhvr>
                                      <p:to>
                                        <p:strVal val="visible"/>
                                      </p:to>
                                    </p:set>
                                    <p:animEffect transition="in" filter="wipe(left)">
                                      <p:cBhvr>
                                        <p:cTn id="7" dur="10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92"/>
                                        </p:tgtEl>
                                        <p:attrNameLst>
                                          <p:attrName>style.visibility</p:attrName>
                                        </p:attrNameLst>
                                      </p:cBhvr>
                                      <p:to>
                                        <p:strVal val="visible"/>
                                      </p:to>
                                    </p:set>
                                    <p:animEffect transition="in" filter="wipe(left)">
                                      <p:cBhvr>
                                        <p:cTn id="12" dur="1000"/>
                                        <p:tgtEl>
                                          <p:spTgt spid="1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93"/>
                                        </p:tgtEl>
                                        <p:attrNameLst>
                                          <p:attrName>style.visibility</p:attrName>
                                        </p:attrNameLst>
                                      </p:cBhvr>
                                      <p:to>
                                        <p:strVal val="visible"/>
                                      </p:to>
                                    </p:set>
                                    <p:animEffect transition="in" filter="wipe(left)">
                                      <p:cBhvr>
                                        <p:cTn id="17" dur="1000"/>
                                        <p:tgtEl>
                                          <p:spTgt spid="19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194"/>
                                        </p:tgtEl>
                                        <p:attrNameLst>
                                          <p:attrName>style.visibility</p:attrName>
                                        </p:attrNameLst>
                                      </p:cBhvr>
                                      <p:to>
                                        <p:strVal val="visible"/>
                                      </p:to>
                                    </p:set>
                                    <p:animEffect transition="in" filter="wipe(left)">
                                      <p:cBhvr>
                                        <p:cTn id="22"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1" animBg="1" advAuto="0"/>
      <p:bldP spid="192" grpId="2" animBg="1" advAuto="0"/>
      <p:bldP spid="193" grpId="3" animBg="1" advAuto="0"/>
      <p:bldP spid="194"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Group"/>
          <p:cNvSpPr txBox="1"/>
          <p:nvPr/>
        </p:nvSpPr>
        <p:spPr>
          <a:xfrm>
            <a:off x="1669792" y="4412165"/>
            <a:ext cx="8947151" cy="1984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6400">
                <a:solidFill>
                  <a:srgbClr val="404040"/>
                </a:solidFill>
              </a:defRPr>
            </a:pPr>
            <a:r>
              <a:t>Growth Drivers:</a:t>
            </a:r>
          </a:p>
          <a:p>
            <a:pPr>
              <a:defRPr sz="6400">
                <a:solidFill>
                  <a:schemeClr val="accent2"/>
                </a:solidFill>
              </a:defRPr>
            </a:pPr>
            <a:r>
              <a:t>Demographics</a:t>
            </a:r>
          </a:p>
        </p:txBody>
      </p:sp>
      <p:sp>
        <p:nvSpPr>
          <p:cNvPr id="197" name="Rising Middle Class Population - Income Levels of Emerging Middle Class"/>
          <p:cNvSpPr txBox="1"/>
          <p:nvPr/>
        </p:nvSpPr>
        <p:spPr>
          <a:xfrm>
            <a:off x="1669792" y="6950578"/>
            <a:ext cx="9394826"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60350" indent="-260350">
              <a:lnSpc>
                <a:spcPct val="120000"/>
              </a:lnSpc>
              <a:buSzPct val="100000"/>
              <a:buChar char="•"/>
              <a:defRPr sz="2400">
                <a:solidFill>
                  <a:srgbClr val="535353"/>
                </a:solidFill>
                <a:latin typeface="Aleo"/>
                <a:ea typeface="Aleo"/>
                <a:cs typeface="Aleo"/>
                <a:sym typeface="Aleo"/>
              </a:defRPr>
            </a:lvl1pPr>
          </a:lstStyle>
          <a:p>
            <a:r>
              <a:t>Rising Middle Class Population - Income Levels of Emerging Middle Class </a:t>
            </a:r>
          </a:p>
        </p:txBody>
      </p:sp>
      <p:sp>
        <p:nvSpPr>
          <p:cNvPr id="198" name="Improving National Council of Applied Economic       Research (NCAER) Data - 53.3 Million Middle Class Households only 52% have AC’s"/>
          <p:cNvSpPr txBox="1"/>
          <p:nvPr/>
        </p:nvSpPr>
        <p:spPr>
          <a:xfrm>
            <a:off x="1669792" y="8187239"/>
            <a:ext cx="9826626" cy="143509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60350" indent="-260350">
              <a:lnSpc>
                <a:spcPct val="120000"/>
              </a:lnSpc>
              <a:buSzPct val="100000"/>
              <a:buChar char="•"/>
              <a:defRPr sz="2400">
                <a:solidFill>
                  <a:srgbClr val="535353"/>
                </a:solidFill>
                <a:latin typeface="Aleo"/>
                <a:ea typeface="Aleo"/>
                <a:cs typeface="Aleo"/>
                <a:sym typeface="Aleo"/>
              </a:defRPr>
            </a:lvl1pPr>
          </a:lstStyle>
          <a:p>
            <a:r>
              <a:t>Improving National Council of Applied Economic       Research (NCAER) Data - 53.3 Million Middle Class Households only 52% have AC’s</a:t>
            </a:r>
          </a:p>
        </p:txBody>
      </p:sp>
      <p:graphicFrame>
        <p:nvGraphicFramePr>
          <p:cNvPr id="199" name="3D Column Chart"/>
          <p:cNvGraphicFramePr/>
          <p:nvPr/>
        </p:nvGraphicFramePr>
        <p:xfrm>
          <a:off x="12189753" y="3884978"/>
          <a:ext cx="11033807" cy="7188077"/>
        </p:xfrm>
        <a:graphic>
          <a:graphicData uri="http://schemas.openxmlformats.org/drawingml/2006/chart">
            <c:chart xmlns:c="http://schemas.openxmlformats.org/drawingml/2006/chart" xmlns:r="http://schemas.openxmlformats.org/officeDocument/2006/relationships" r:id="rId2"/>
          </a:graphicData>
        </a:graphic>
      </p:graphicFrame>
      <p:grpSp>
        <p:nvGrpSpPr>
          <p:cNvPr id="219" name="Группа 14"/>
          <p:cNvGrpSpPr/>
          <p:nvPr/>
        </p:nvGrpSpPr>
        <p:grpSpPr>
          <a:xfrm>
            <a:off x="-27871" y="-18042"/>
            <a:ext cx="18201012" cy="4649712"/>
            <a:chOff x="-2" y="0"/>
            <a:chExt cx="18201010" cy="4649711"/>
          </a:xfrm>
        </p:grpSpPr>
        <p:sp>
          <p:nvSpPr>
            <p:cNvPr id="200" name="Треугольник 15"/>
            <p:cNvSpPr/>
            <p:nvPr/>
          </p:nvSpPr>
          <p:spPr>
            <a:xfrm rot="9678838">
              <a:off x="14341726" y="561731"/>
              <a:ext cx="3735194" cy="138917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39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1" name="Треугольник 16"/>
            <p:cNvSpPr/>
            <p:nvPr/>
          </p:nvSpPr>
          <p:spPr>
            <a:xfrm rot="10800000">
              <a:off x="9460695" y="17223"/>
              <a:ext cx="3735194" cy="2278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6535"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2" name="Треугольник 17"/>
            <p:cNvSpPr/>
            <p:nvPr/>
          </p:nvSpPr>
          <p:spPr>
            <a:xfrm rot="9678838">
              <a:off x="4430858" y="1621794"/>
              <a:ext cx="3735193" cy="22785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3" name="Треугольник 18"/>
            <p:cNvSpPr/>
            <p:nvPr/>
          </p:nvSpPr>
          <p:spPr>
            <a:xfrm rot="9678838">
              <a:off x="11765218" y="1946729"/>
              <a:ext cx="2134101" cy="138917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6778"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4" name="Треугольник 19"/>
            <p:cNvSpPr/>
            <p:nvPr/>
          </p:nvSpPr>
          <p:spPr>
            <a:xfrm rot="9678838">
              <a:off x="1057882" y="361320"/>
              <a:ext cx="2522001" cy="16194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906"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5" name="Треугольник 20"/>
            <p:cNvSpPr/>
            <p:nvPr/>
          </p:nvSpPr>
          <p:spPr>
            <a:xfrm rot="9678838">
              <a:off x="192948" y="2668952"/>
              <a:ext cx="2522001" cy="16194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noFill/>
            <a:ln w="12700" cap="flat">
              <a:solidFill>
                <a:srgbClr val="BFBFBF"/>
              </a:solidFill>
              <a:prstDash val="solid"/>
              <a:miter lim="800000"/>
            </a:ln>
            <a:effectLst/>
          </p:spPr>
          <p:txBody>
            <a:bodyPr wrap="square" lIns="91436" tIns="91436" rIns="91436" bIns="91436" numCol="1" anchor="ctr">
              <a:noAutofit/>
            </a:bodyPr>
            <a:lstStyle/>
            <a:p>
              <a:pPr algn="ctr">
                <a:defRPr>
                  <a:solidFill>
                    <a:srgbClr val="FFFFFF"/>
                  </a:solidFill>
                </a:defRPr>
              </a:pPr>
              <a:endParaRPr/>
            </a:p>
          </p:txBody>
        </p:sp>
        <p:sp>
          <p:nvSpPr>
            <p:cNvPr id="206" name="Прямая соединительная линия 21"/>
            <p:cNvSpPr/>
            <p:nvPr/>
          </p:nvSpPr>
          <p:spPr>
            <a:xfrm flipH="1" flipV="1">
              <a:off x="13195885" y="17224"/>
              <a:ext cx="1021755" cy="1179465"/>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07" name="Прямая соединительная линия 22"/>
            <p:cNvSpPr/>
            <p:nvPr/>
          </p:nvSpPr>
          <p:spPr>
            <a:xfrm flipV="1">
              <a:off x="13620538" y="1196686"/>
              <a:ext cx="597103" cy="44479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08" name="Прямая соединительная линия 23"/>
            <p:cNvSpPr/>
            <p:nvPr/>
          </p:nvSpPr>
          <p:spPr>
            <a:xfrm flipV="1">
              <a:off x="8432598" y="2295724"/>
              <a:ext cx="1904039" cy="94618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09" name="Прямая соединительная линия 24"/>
            <p:cNvSpPr/>
            <p:nvPr/>
          </p:nvSpPr>
          <p:spPr>
            <a:xfrm flipV="1">
              <a:off x="8432598" y="3171986"/>
              <a:ext cx="4998606" cy="6991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0" name="Прямая соединительная линия 25"/>
            <p:cNvSpPr/>
            <p:nvPr/>
          </p:nvSpPr>
          <p:spPr>
            <a:xfrm>
              <a:off x="10336636" y="2295723"/>
              <a:ext cx="1262298" cy="29485"/>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1" name="Прямая соединительная линия 26"/>
            <p:cNvSpPr/>
            <p:nvPr/>
          </p:nvSpPr>
          <p:spPr>
            <a:xfrm flipV="1">
              <a:off x="13431202" y="2113191"/>
              <a:ext cx="2412553" cy="1058798"/>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2" name="Прямая соединительная линия 27"/>
            <p:cNvSpPr/>
            <p:nvPr/>
          </p:nvSpPr>
          <p:spPr>
            <a:xfrm flipV="1">
              <a:off x="2389058" y="2280189"/>
              <a:ext cx="1775252" cy="2744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3" name="Прямая соединительная линия 28"/>
            <p:cNvSpPr/>
            <p:nvPr/>
          </p:nvSpPr>
          <p:spPr>
            <a:xfrm flipH="1">
              <a:off x="7702610" y="17222"/>
              <a:ext cx="1758088" cy="1066283"/>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4" name="Прямая соединительная линия 29"/>
            <p:cNvSpPr/>
            <p:nvPr/>
          </p:nvSpPr>
          <p:spPr>
            <a:xfrm flipV="1">
              <a:off x="2389058" y="1904614"/>
              <a:ext cx="288175" cy="403020"/>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5" name="Прямая соединительная линия 30"/>
            <p:cNvSpPr/>
            <p:nvPr/>
          </p:nvSpPr>
          <p:spPr>
            <a:xfrm>
              <a:off x="3253992" y="-1"/>
              <a:ext cx="4448621" cy="108350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6" name="Прямая соединительная линия 31"/>
            <p:cNvSpPr/>
            <p:nvPr/>
          </p:nvSpPr>
          <p:spPr>
            <a:xfrm flipV="1">
              <a:off x="-1" y="808000"/>
              <a:ext cx="864937" cy="230763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7" name="Прямая соединительная линия 32"/>
            <p:cNvSpPr/>
            <p:nvPr/>
          </p:nvSpPr>
          <p:spPr>
            <a:xfrm>
              <a:off x="-1" y="4398988"/>
              <a:ext cx="518840" cy="250721"/>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sp>
          <p:nvSpPr>
            <p:cNvPr id="218" name="Прямая соединительная линия 33"/>
            <p:cNvSpPr/>
            <p:nvPr/>
          </p:nvSpPr>
          <p:spPr>
            <a:xfrm flipV="1">
              <a:off x="2020" y="3115634"/>
              <a:ext cx="3" cy="1283356"/>
            </a:xfrm>
            <a:prstGeom prst="line">
              <a:avLst/>
            </a:prstGeom>
            <a:noFill/>
            <a:ln w="12700" cap="flat">
              <a:solidFill>
                <a:srgbClr val="BFBFBF"/>
              </a:solidFill>
              <a:prstDash val="solid"/>
              <a:miter lim="800000"/>
            </a:ln>
            <a:effectLst/>
          </p:spPr>
          <p:txBody>
            <a:bodyPr wrap="square" lIns="45718" tIns="45718" rIns="45718" bIns="45718" numCol="1" anchor="t">
              <a:noAutofit/>
            </a:bodyPr>
            <a:lstStyle/>
            <a:p>
              <a:endParaRPr/>
            </a:p>
          </p:txBody>
        </p:sp>
      </p:grpSp>
      <p:pic>
        <p:nvPicPr>
          <p:cNvPr id="26" name="Picture 25">
            <a:extLst>
              <a:ext uri="{FF2B5EF4-FFF2-40B4-BE49-F238E27FC236}">
                <a16:creationId xmlns:a16="http://schemas.microsoft.com/office/drawing/2014/main" id="{71AA9888-8E55-411D-91B3-D06B4DF51C45}"/>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99494" y="12479641"/>
            <a:ext cx="3169934" cy="1236359"/>
          </a:xfrm>
          <a:prstGeom prst="rect">
            <a:avLst/>
          </a:prstGeom>
        </p:spPr>
      </p:pic>
      <p:pic>
        <p:nvPicPr>
          <p:cNvPr id="27" name="Picture 26">
            <a:extLst>
              <a:ext uri="{FF2B5EF4-FFF2-40B4-BE49-F238E27FC236}">
                <a16:creationId xmlns:a16="http://schemas.microsoft.com/office/drawing/2014/main" id="{BD4A0E26-288C-4A08-AAB5-7807631BD1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72906" y="12861926"/>
            <a:ext cx="2416832" cy="601446"/>
          </a:xfrm>
          <a:prstGeom prst="rect">
            <a:avLst/>
          </a:prstGeom>
        </p:spPr>
      </p:pic>
      <p:pic>
        <p:nvPicPr>
          <p:cNvPr id="28" name="Picture 27">
            <a:extLst>
              <a:ext uri="{FF2B5EF4-FFF2-40B4-BE49-F238E27FC236}">
                <a16:creationId xmlns:a16="http://schemas.microsoft.com/office/drawing/2014/main" id="{60A1FBA9-98AD-41CA-A12D-4A607E9FBC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7" y="312009"/>
            <a:ext cx="2302721" cy="1681973"/>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196"/>
                                        </p:tgtEl>
                                        <p:attrNameLst>
                                          <p:attrName>style.visibility</p:attrName>
                                        </p:attrNameLst>
                                      </p:cBhvr>
                                      <p:to>
                                        <p:strVal val="visible"/>
                                      </p:to>
                                    </p:set>
                                    <p:animEffect transition="in" filter="wipe(left)">
                                      <p:cBhvr>
                                        <p:cTn id="7" dur="1500"/>
                                        <p:tgtEl>
                                          <p:spTgt spid="1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197"/>
                                        </p:tgtEl>
                                        <p:attrNameLst>
                                          <p:attrName>style.visibility</p:attrName>
                                        </p:attrNameLst>
                                      </p:cBhvr>
                                      <p:to>
                                        <p:strVal val="visible"/>
                                      </p:to>
                                    </p:set>
                                    <p:animEffect transition="in" filter="wipe(left)">
                                      <p:cBhvr>
                                        <p:cTn id="12" dur="1000"/>
                                        <p:tgtEl>
                                          <p:spTgt spid="1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198"/>
                                        </p:tgtEl>
                                        <p:attrNameLst>
                                          <p:attrName>style.visibility</p:attrName>
                                        </p:attrNameLst>
                                      </p:cBhvr>
                                      <p:to>
                                        <p:strVal val="visible"/>
                                      </p:to>
                                    </p:set>
                                    <p:animEffect transition="in" filter="wipe(left)">
                                      <p:cBhvr>
                                        <p:cTn id="17" dur="1000"/>
                                        <p:tgtEl>
                                          <p:spTgt spid="19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199"/>
                                        </p:tgtEl>
                                        <p:attrNameLst>
                                          <p:attrName>style.visibility</p:attrName>
                                        </p:attrNameLst>
                                      </p:cBhvr>
                                      <p:to>
                                        <p:strVal val="visible"/>
                                      </p:to>
                                    </p:set>
                                    <p:animEffect transition="in" filter="wipe(down)">
                                      <p:cBhvr>
                                        <p:cTn id="22" dur="20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7" grpId="2" animBg="1" advAuto="0"/>
      <p:bldP spid="198" grpId="3" animBg="1" advAuto="0"/>
      <p:bldP spid="199" grpId="4"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Growth Drivers:…"/>
          <p:cNvSpPr txBox="1"/>
          <p:nvPr/>
        </p:nvSpPr>
        <p:spPr>
          <a:xfrm>
            <a:off x="1289049" y="1790699"/>
            <a:ext cx="8783640" cy="19846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defRPr sz="6400">
                <a:solidFill>
                  <a:srgbClr val="535353"/>
                </a:solidFill>
              </a:defRPr>
            </a:pPr>
            <a:r>
              <a:t>Growth Drivers:</a:t>
            </a:r>
            <a:endParaRPr>
              <a:solidFill>
                <a:srgbClr val="404040"/>
              </a:solidFill>
            </a:endParaRPr>
          </a:p>
          <a:p>
            <a:pPr>
              <a:defRPr sz="6400">
                <a:solidFill>
                  <a:schemeClr val="accent2"/>
                </a:solidFill>
              </a:defRPr>
            </a:pPr>
            <a:r>
              <a:t>Construction Industry</a:t>
            </a:r>
          </a:p>
        </p:txBody>
      </p:sp>
      <p:sp>
        <p:nvSpPr>
          <p:cNvPr id="222" name="Group"/>
          <p:cNvSpPr txBox="1"/>
          <p:nvPr/>
        </p:nvSpPr>
        <p:spPr>
          <a:xfrm>
            <a:off x="14416087" y="15408274"/>
            <a:ext cx="7997828"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6 Mega ports planned</a:t>
            </a:r>
          </a:p>
        </p:txBody>
      </p:sp>
      <p:sp>
        <p:nvSpPr>
          <p:cNvPr id="223" name="Group"/>
          <p:cNvSpPr txBox="1"/>
          <p:nvPr/>
        </p:nvSpPr>
        <p:spPr>
          <a:xfrm>
            <a:off x="1263650" y="10047285"/>
            <a:ext cx="9366250"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Increasing demand for commercial space : Construction of office spaces, hotels, retail, entertainment units</a:t>
            </a:r>
          </a:p>
        </p:txBody>
      </p:sp>
      <p:sp>
        <p:nvSpPr>
          <p:cNvPr id="224" name="Group"/>
          <p:cNvSpPr txBox="1"/>
          <p:nvPr/>
        </p:nvSpPr>
        <p:spPr>
          <a:xfrm>
            <a:off x="1263650" y="4303712"/>
            <a:ext cx="9366250" cy="91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gn="just">
              <a:lnSpc>
                <a:spcPct val="120000"/>
              </a:lnSpc>
              <a:buSzPct val="100000"/>
              <a:buChar char="•"/>
              <a:defRPr sz="2400">
                <a:solidFill>
                  <a:srgbClr val="535353"/>
                </a:solidFill>
              </a:defRPr>
            </a:lvl1pPr>
          </a:lstStyle>
          <a:p>
            <a:r>
              <a:t>By 2025, Construction Market in India is expected to emerge as the third largest Globally</a:t>
            </a:r>
          </a:p>
        </p:txBody>
      </p:sp>
      <p:sp>
        <p:nvSpPr>
          <p:cNvPr id="225" name="Group"/>
          <p:cNvSpPr txBox="1"/>
          <p:nvPr/>
        </p:nvSpPr>
        <p:spPr>
          <a:xfrm>
            <a:off x="1263650" y="5484812"/>
            <a:ext cx="9366250"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The construction industry in value terms is expected to record a CAGR of 15.5% to reach 738.5 bn by 2022</a:t>
            </a:r>
          </a:p>
        </p:txBody>
      </p:sp>
      <p:sp>
        <p:nvSpPr>
          <p:cNvPr id="226" name="100 smart cities to be developed by 2020"/>
          <p:cNvSpPr txBox="1"/>
          <p:nvPr/>
        </p:nvSpPr>
        <p:spPr>
          <a:xfrm>
            <a:off x="1263650" y="6838949"/>
            <a:ext cx="9366250"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100 smart cities to be developed by 2020</a:t>
            </a:r>
          </a:p>
        </p:txBody>
      </p:sp>
      <p:sp>
        <p:nvSpPr>
          <p:cNvPr id="227" name="Group"/>
          <p:cNvSpPr txBox="1"/>
          <p:nvPr/>
        </p:nvSpPr>
        <p:spPr>
          <a:xfrm>
            <a:off x="1263650" y="7612060"/>
            <a:ext cx="9366250"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5 Industrial Corridors planned</a:t>
            </a:r>
          </a:p>
        </p:txBody>
      </p:sp>
      <p:sp>
        <p:nvSpPr>
          <p:cNvPr id="228" name="25 Railway stations Re-Development"/>
          <p:cNvSpPr txBox="1"/>
          <p:nvPr/>
        </p:nvSpPr>
        <p:spPr>
          <a:xfrm>
            <a:off x="1263650" y="8407399"/>
            <a:ext cx="9366250"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25 Railway stations Re-Development</a:t>
            </a:r>
          </a:p>
        </p:txBody>
      </p:sp>
      <p:sp>
        <p:nvSpPr>
          <p:cNvPr id="229" name="6 Mega Ports planned"/>
          <p:cNvSpPr txBox="1"/>
          <p:nvPr/>
        </p:nvSpPr>
        <p:spPr>
          <a:xfrm>
            <a:off x="1263650" y="9153524"/>
            <a:ext cx="9366250"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6 Mega Ports planned</a:t>
            </a:r>
          </a:p>
        </p:txBody>
      </p:sp>
      <p:pic>
        <p:nvPicPr>
          <p:cNvPr id="12" name="Picture 11">
            <a:extLst>
              <a:ext uri="{FF2B5EF4-FFF2-40B4-BE49-F238E27FC236}">
                <a16:creationId xmlns:a16="http://schemas.microsoft.com/office/drawing/2014/main" id="{17214115-9615-4AF9-A360-396C78C12FBC}"/>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154419" y="12479641"/>
            <a:ext cx="3169934" cy="1236359"/>
          </a:xfrm>
          <a:prstGeom prst="rect">
            <a:avLst/>
          </a:prstGeom>
        </p:spPr>
      </p:pic>
      <p:pic>
        <p:nvPicPr>
          <p:cNvPr id="13" name="Picture 12">
            <a:extLst>
              <a:ext uri="{FF2B5EF4-FFF2-40B4-BE49-F238E27FC236}">
                <a16:creationId xmlns:a16="http://schemas.microsoft.com/office/drawing/2014/main" id="{B23A959E-0759-44C9-B4FE-0EA17A3029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831" y="12861926"/>
            <a:ext cx="2416832" cy="601446"/>
          </a:xfrm>
          <a:prstGeom prst="rect">
            <a:avLst/>
          </a:prstGeom>
        </p:spPr>
      </p:pic>
      <p:pic>
        <p:nvPicPr>
          <p:cNvPr id="14" name="Picture 13">
            <a:extLst>
              <a:ext uri="{FF2B5EF4-FFF2-40B4-BE49-F238E27FC236}">
                <a16:creationId xmlns:a16="http://schemas.microsoft.com/office/drawing/2014/main" id="{12975252-6066-48AE-B0F5-DAE146D90D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942" y="-30807"/>
            <a:ext cx="2302721" cy="16819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24"/>
                                        </p:tgtEl>
                                        <p:attrNameLst>
                                          <p:attrName>style.visibility</p:attrName>
                                        </p:attrNameLst>
                                      </p:cBhvr>
                                      <p:to>
                                        <p:strVal val="visible"/>
                                      </p:to>
                                    </p:set>
                                    <p:animEffect transition="in" filter="wipe(left)">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25"/>
                                        </p:tgtEl>
                                        <p:attrNameLst>
                                          <p:attrName>style.visibility</p:attrName>
                                        </p:attrNameLst>
                                      </p:cBhvr>
                                      <p:to>
                                        <p:strVal val="visible"/>
                                      </p:to>
                                    </p:set>
                                    <p:animEffect transition="in" filter="wipe(left)">
                                      <p:cBhvr>
                                        <p:cTn id="12" dur="1000"/>
                                        <p:tgtEl>
                                          <p:spTgt spid="2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26"/>
                                        </p:tgtEl>
                                        <p:attrNameLst>
                                          <p:attrName>style.visibility</p:attrName>
                                        </p:attrNameLst>
                                      </p:cBhvr>
                                      <p:to>
                                        <p:strVal val="visible"/>
                                      </p:to>
                                    </p:set>
                                    <p:animEffect transition="in" filter="wipe(left)">
                                      <p:cBhvr>
                                        <p:cTn id="17" dur="1000"/>
                                        <p:tgtEl>
                                          <p:spTgt spid="22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27"/>
                                        </p:tgtEl>
                                        <p:attrNameLst>
                                          <p:attrName>style.visibility</p:attrName>
                                        </p:attrNameLst>
                                      </p:cBhvr>
                                      <p:to>
                                        <p:strVal val="visible"/>
                                      </p:to>
                                    </p:set>
                                    <p:animEffect transition="in" filter="wipe(left)">
                                      <p:cBhvr>
                                        <p:cTn id="22" dur="1000"/>
                                        <p:tgtEl>
                                          <p:spTgt spid="2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228"/>
                                        </p:tgtEl>
                                        <p:attrNameLst>
                                          <p:attrName>style.visibility</p:attrName>
                                        </p:attrNameLst>
                                      </p:cBhvr>
                                      <p:to>
                                        <p:strVal val="visible"/>
                                      </p:to>
                                    </p:set>
                                    <p:animEffect transition="in" filter="wipe(left)">
                                      <p:cBhvr>
                                        <p:cTn id="27" dur="1000"/>
                                        <p:tgtEl>
                                          <p:spTgt spid="2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229"/>
                                        </p:tgtEl>
                                        <p:attrNameLst>
                                          <p:attrName>style.visibility</p:attrName>
                                        </p:attrNameLst>
                                      </p:cBhvr>
                                      <p:to>
                                        <p:strVal val="visible"/>
                                      </p:to>
                                    </p:set>
                                    <p:animEffect transition="in" filter="wipe(left)">
                                      <p:cBhvr>
                                        <p:cTn id="32" dur="1000"/>
                                        <p:tgtEl>
                                          <p:spTgt spid="2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223"/>
                                        </p:tgtEl>
                                        <p:attrNameLst>
                                          <p:attrName>style.visibility</p:attrName>
                                        </p:attrNameLst>
                                      </p:cBhvr>
                                      <p:to>
                                        <p:strVal val="visible"/>
                                      </p:to>
                                    </p:set>
                                    <p:animEffect transition="in" filter="wipe(left)">
                                      <p:cBhvr>
                                        <p:cTn id="3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7" animBg="1" advAuto="0"/>
      <p:bldP spid="224" grpId="1" animBg="1" advAuto="0"/>
      <p:bldP spid="225" grpId="2" animBg="1" advAuto="0"/>
      <p:bldP spid="226" grpId="3" animBg="1" advAuto="0"/>
      <p:bldP spid="227" grpId="4" animBg="1" advAuto="0"/>
      <p:bldP spid="228" grpId="5" animBg="1" advAuto="0"/>
      <p:bldP spid="229" grpId="6"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13390563" y="10287000"/>
            <a:ext cx="10593390" cy="23190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Verdana"/>
                <a:ea typeface="Verdana"/>
                <a:cs typeface="Verdana"/>
                <a:sym typeface="Verdana"/>
              </a:defRPr>
            </a:lvl1pPr>
          </a:lstStyle>
          <a:p>
            <a:r>
              <a:rPr dirty="0"/>
              <a:t>With strong growth being witnessed in India’s construction market, demand for HVACs from major residential complexes, hotels, office spaces, amusement and recreation spaces is increasing, and this trend is anticipated to continue in the coming years.</a:t>
            </a:r>
          </a:p>
        </p:txBody>
      </p:sp>
      <p:grpSp>
        <p:nvGrpSpPr>
          <p:cNvPr id="234" name="Group"/>
          <p:cNvGrpSpPr/>
          <p:nvPr/>
        </p:nvGrpSpPr>
        <p:grpSpPr>
          <a:xfrm>
            <a:off x="3954462" y="606424"/>
            <a:ext cx="16473492" cy="1524006"/>
            <a:chOff x="0" y="0"/>
            <a:chExt cx="16473490" cy="1524004"/>
          </a:xfrm>
        </p:grpSpPr>
        <p:sp>
          <p:nvSpPr>
            <p:cNvPr id="232" name="Rounded Rectangle"/>
            <p:cNvSpPr/>
            <p:nvPr/>
          </p:nvSpPr>
          <p:spPr>
            <a:xfrm>
              <a:off x="6745568" y="1482470"/>
              <a:ext cx="2000696" cy="41535"/>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defRPr sz="4400">
                  <a:solidFill>
                    <a:schemeClr val="accent1"/>
                  </a:solidFill>
                </a:defRPr>
              </a:pPr>
              <a:endParaRPr/>
            </a:p>
          </p:txBody>
        </p:sp>
        <p:sp>
          <p:nvSpPr>
            <p:cNvPr id="233" name="Growth Drivers: Construction Industry"/>
            <p:cNvSpPr txBox="1"/>
            <p:nvPr/>
          </p:nvSpPr>
          <p:spPr>
            <a:xfrm>
              <a:off x="0" y="-1"/>
              <a:ext cx="16473492" cy="1098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lgn="ctr">
                <a:defRPr sz="7200">
                  <a:solidFill>
                    <a:srgbClr val="535353"/>
                  </a:solidFill>
                </a:defRPr>
              </a:pPr>
              <a:r>
                <a:t>Growth Drivers:</a:t>
              </a:r>
              <a:r>
                <a:rPr>
                  <a:solidFill>
                    <a:srgbClr val="262626"/>
                  </a:solidFill>
                </a:rPr>
                <a:t> </a:t>
              </a:r>
              <a:r>
                <a:rPr>
                  <a:solidFill>
                    <a:schemeClr val="accent2"/>
                  </a:solidFill>
                </a:rPr>
                <a:t>Construction Industry</a:t>
              </a:r>
            </a:p>
          </p:txBody>
        </p:sp>
      </p:grpSp>
      <p:grpSp>
        <p:nvGrpSpPr>
          <p:cNvPr id="246" name="Group"/>
          <p:cNvGrpSpPr/>
          <p:nvPr/>
        </p:nvGrpSpPr>
        <p:grpSpPr>
          <a:xfrm>
            <a:off x="12476559" y="5980819"/>
            <a:ext cx="11294667" cy="7073512"/>
            <a:chOff x="-215899" y="0"/>
            <a:chExt cx="11294666" cy="7073511"/>
          </a:xfrm>
        </p:grpSpPr>
        <p:sp>
          <p:nvSpPr>
            <p:cNvPr id="235" name="Group"/>
            <p:cNvSpPr txBox="1"/>
            <p:nvPr/>
          </p:nvSpPr>
          <p:spPr>
            <a:xfrm>
              <a:off x="274773" y="6589607"/>
              <a:ext cx="10803994"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solidFill>
                    <a:srgbClr val="535353"/>
                  </a:solidFill>
                </a:defRPr>
              </a:lvl1pPr>
            </a:lstStyle>
            <a:p>
              <a:r>
                <a:t>India Residential Spaces Demand, by Leading City, 2013-2017 ( ‘000 Units)</a:t>
              </a:r>
            </a:p>
          </p:txBody>
        </p:sp>
        <p:grpSp>
          <p:nvGrpSpPr>
            <p:cNvPr id="245" name="Group"/>
            <p:cNvGrpSpPr/>
            <p:nvPr/>
          </p:nvGrpSpPr>
          <p:grpSpPr>
            <a:xfrm>
              <a:off x="-215900" y="-1"/>
              <a:ext cx="10423778" cy="5835879"/>
              <a:chOff x="-215899" y="0"/>
              <a:chExt cx="10423777" cy="5835877"/>
            </a:xfrm>
          </p:grpSpPr>
          <p:graphicFrame>
            <p:nvGraphicFramePr>
              <p:cNvPr id="236" name="2D Stacked Column Chart"/>
              <p:cNvGraphicFramePr/>
              <p:nvPr/>
            </p:nvGraphicFramePr>
            <p:xfrm>
              <a:off x="-215900" y="288069"/>
              <a:ext cx="10423778" cy="5547809"/>
            </p:xfrm>
            <a:graphic>
              <a:graphicData uri="http://schemas.openxmlformats.org/drawingml/2006/chart">
                <c:chart xmlns:c="http://schemas.openxmlformats.org/drawingml/2006/chart" xmlns:r="http://schemas.openxmlformats.org/officeDocument/2006/relationships" r:id="rId3"/>
              </a:graphicData>
            </a:graphic>
          </p:graphicFrame>
          <p:sp>
            <p:nvSpPr>
              <p:cNvPr id="237" name="315"/>
              <p:cNvSpPr txBox="1"/>
              <p:nvPr/>
            </p:nvSpPr>
            <p:spPr>
              <a:xfrm>
                <a:off x="309503" y="2441976"/>
                <a:ext cx="672860" cy="483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315</a:t>
                </a:r>
              </a:p>
            </p:txBody>
          </p:sp>
          <p:sp>
            <p:nvSpPr>
              <p:cNvPr id="238" name="270"/>
              <p:cNvSpPr txBox="1"/>
              <p:nvPr/>
            </p:nvSpPr>
            <p:spPr>
              <a:xfrm>
                <a:off x="1651295" y="3142230"/>
                <a:ext cx="672860"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270</a:t>
                </a:r>
              </a:p>
            </p:txBody>
          </p:sp>
          <p:sp>
            <p:nvSpPr>
              <p:cNvPr id="239" name="245"/>
              <p:cNvSpPr txBox="1"/>
              <p:nvPr/>
            </p:nvSpPr>
            <p:spPr>
              <a:xfrm>
                <a:off x="2868846" y="3725902"/>
                <a:ext cx="672861"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245</a:t>
                </a:r>
              </a:p>
            </p:txBody>
          </p:sp>
          <p:sp>
            <p:nvSpPr>
              <p:cNvPr id="240" name="105"/>
              <p:cNvSpPr txBox="1"/>
              <p:nvPr/>
            </p:nvSpPr>
            <p:spPr>
              <a:xfrm>
                <a:off x="4160942" y="4481153"/>
                <a:ext cx="672860" cy="483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105</a:t>
                </a:r>
              </a:p>
            </p:txBody>
          </p:sp>
          <p:sp>
            <p:nvSpPr>
              <p:cNvPr id="241" name="775"/>
              <p:cNvSpPr txBox="1"/>
              <p:nvPr/>
            </p:nvSpPr>
            <p:spPr>
              <a:xfrm>
                <a:off x="5428189" y="0"/>
                <a:ext cx="672861" cy="483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775</a:t>
                </a:r>
              </a:p>
            </p:txBody>
          </p:sp>
          <p:sp>
            <p:nvSpPr>
              <p:cNvPr id="242" name="400"/>
              <p:cNvSpPr txBox="1"/>
              <p:nvPr/>
            </p:nvSpPr>
            <p:spPr>
              <a:xfrm>
                <a:off x="6769980" y="679724"/>
                <a:ext cx="672861"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400</a:t>
                </a:r>
              </a:p>
            </p:txBody>
          </p:sp>
          <p:sp>
            <p:nvSpPr>
              <p:cNvPr id="243" name="165"/>
              <p:cNvSpPr txBox="1"/>
              <p:nvPr/>
            </p:nvSpPr>
            <p:spPr>
              <a:xfrm>
                <a:off x="8086925" y="3142230"/>
                <a:ext cx="672861"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165</a:t>
                </a:r>
              </a:p>
            </p:txBody>
          </p:sp>
          <p:sp>
            <p:nvSpPr>
              <p:cNvPr id="244" name="230"/>
              <p:cNvSpPr txBox="1"/>
              <p:nvPr/>
            </p:nvSpPr>
            <p:spPr>
              <a:xfrm>
                <a:off x="9379020" y="1812599"/>
                <a:ext cx="672861"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230</a:t>
                </a:r>
              </a:p>
            </p:txBody>
          </p:sp>
        </p:grpSp>
      </p:grpSp>
      <p:sp>
        <p:nvSpPr>
          <p:cNvPr id="247" name="Commercial construction sector is expected to emerge as the strongest performer, with institutional construction also anticipated to catch up some pace. Consequently, HVAC installations are expected to continue growing in the commercial segment over the course of next five years."/>
          <p:cNvSpPr txBox="1"/>
          <p:nvPr/>
        </p:nvSpPr>
        <p:spPr>
          <a:xfrm>
            <a:off x="12579349" y="2400299"/>
            <a:ext cx="10593391" cy="1656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gn="just">
              <a:buSzPct val="100000"/>
              <a:buChar char="•"/>
              <a:defRPr sz="2400">
                <a:solidFill>
                  <a:srgbClr val="535353"/>
                </a:solidFill>
                <a:latin typeface="Aleo"/>
                <a:ea typeface="Aleo"/>
                <a:cs typeface="Aleo"/>
                <a:sym typeface="Aleo"/>
              </a:defRPr>
            </a:lvl1pPr>
          </a:lstStyle>
          <a:p>
            <a:r>
              <a:t>Commercial construction sector is expected to emerge as the strongest performer, with institutional construction also anticipated to catch up some pace. Consequently, HVAC installations are expected to continue growing in the commercial segment over the course of next five years.</a:t>
            </a:r>
          </a:p>
        </p:txBody>
      </p:sp>
      <p:sp>
        <p:nvSpPr>
          <p:cNvPr id="248" name="With strong growth being witnessed in India’s construction market, demand for HVACs from major residential complexes, hotels, office spaces, amusement and recreation spaces is increasing, and this trend is anticipated to continue in the coming years."/>
          <p:cNvSpPr txBox="1"/>
          <p:nvPr/>
        </p:nvSpPr>
        <p:spPr>
          <a:xfrm>
            <a:off x="1209674" y="2400299"/>
            <a:ext cx="10593390" cy="16560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marL="239710" indent="-239710" algn="just">
              <a:buSzPct val="100000"/>
              <a:buChar char="•"/>
              <a:defRPr sz="2400">
                <a:solidFill>
                  <a:srgbClr val="3B3838"/>
                </a:solidFill>
                <a:latin typeface="Aleo"/>
                <a:ea typeface="Aleo"/>
                <a:cs typeface="Aleo"/>
                <a:sym typeface="Aleo"/>
              </a:defRPr>
            </a:pPr>
            <a:r>
              <a:t>With strong growth being witnessed in India’s construction market, demand for HVACs from major residential complexes, hotels, office spaces, amusement </a:t>
            </a:r>
            <a:r>
              <a:rPr>
                <a:solidFill>
                  <a:srgbClr val="535353"/>
                </a:solidFill>
              </a:rPr>
              <a:t>and</a:t>
            </a:r>
            <a:r>
              <a:t> recreation spaces is increasing, and this trend is anticipated to continue in the coming years.</a:t>
            </a:r>
          </a:p>
        </p:txBody>
      </p:sp>
      <p:grpSp>
        <p:nvGrpSpPr>
          <p:cNvPr id="265" name="Group"/>
          <p:cNvGrpSpPr/>
          <p:nvPr/>
        </p:nvGrpSpPr>
        <p:grpSpPr>
          <a:xfrm>
            <a:off x="751085" y="4735988"/>
            <a:ext cx="11294668" cy="8295518"/>
            <a:chOff x="-215900" y="0"/>
            <a:chExt cx="11294667" cy="8295517"/>
          </a:xfrm>
        </p:grpSpPr>
        <p:grpSp>
          <p:nvGrpSpPr>
            <p:cNvPr id="260" name="Group"/>
            <p:cNvGrpSpPr/>
            <p:nvPr/>
          </p:nvGrpSpPr>
          <p:grpSpPr>
            <a:xfrm>
              <a:off x="-215901" y="1402758"/>
              <a:ext cx="11294669" cy="6892760"/>
              <a:chOff x="-215900" y="0"/>
              <a:chExt cx="11294667" cy="6892758"/>
            </a:xfrm>
          </p:grpSpPr>
          <p:sp>
            <p:nvSpPr>
              <p:cNvPr id="249" name="Group"/>
              <p:cNvSpPr txBox="1"/>
              <p:nvPr/>
            </p:nvSpPr>
            <p:spPr>
              <a:xfrm>
                <a:off x="169278" y="6408854"/>
                <a:ext cx="10909490"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solidFill>
                      <a:srgbClr val="535353"/>
                    </a:solidFill>
                  </a:defRPr>
                </a:lvl1pPr>
              </a:lstStyle>
              <a:p>
                <a:r>
                  <a:t>India Real Estate Sector Market size,2008-2015, 202E &amp; 2028E (USD Billion)</a:t>
                </a:r>
              </a:p>
            </p:txBody>
          </p:sp>
          <p:grpSp>
            <p:nvGrpSpPr>
              <p:cNvPr id="259" name="Group"/>
              <p:cNvGrpSpPr/>
              <p:nvPr/>
            </p:nvGrpSpPr>
            <p:grpSpPr>
              <a:xfrm>
                <a:off x="-215901" y="-1"/>
                <a:ext cx="10515337" cy="5730177"/>
                <a:chOff x="-215900" y="0"/>
                <a:chExt cx="10515335" cy="5730175"/>
              </a:xfrm>
            </p:grpSpPr>
            <p:sp>
              <p:nvSpPr>
                <p:cNvPr id="250" name="853"/>
                <p:cNvSpPr txBox="1"/>
                <p:nvPr/>
              </p:nvSpPr>
              <p:spPr>
                <a:xfrm>
                  <a:off x="9496302" y="0"/>
                  <a:ext cx="650965" cy="483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853</a:t>
                  </a:r>
                </a:p>
              </p:txBody>
            </p:sp>
            <p:graphicFrame>
              <p:nvGraphicFramePr>
                <p:cNvPr id="251" name="2D Stacked Column Chart"/>
                <p:cNvGraphicFramePr/>
                <p:nvPr/>
              </p:nvGraphicFramePr>
              <p:xfrm>
                <a:off x="-215900" y="200357"/>
                <a:ext cx="10515336" cy="5529819"/>
              </p:xfrm>
              <a:graphic>
                <a:graphicData uri="http://schemas.openxmlformats.org/drawingml/2006/chart">
                  <c:chart xmlns:c="http://schemas.openxmlformats.org/drawingml/2006/chart" xmlns:r="http://schemas.openxmlformats.org/officeDocument/2006/relationships" r:id="rId4"/>
                </a:graphicData>
              </a:graphic>
            </p:graphicFrame>
            <p:sp>
              <p:nvSpPr>
                <p:cNvPr id="252" name="50.1"/>
                <p:cNvSpPr txBox="1"/>
                <p:nvPr/>
              </p:nvSpPr>
              <p:spPr>
                <a:xfrm>
                  <a:off x="288050" y="4264977"/>
                  <a:ext cx="726967" cy="483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50.1</a:t>
                  </a:r>
                </a:p>
              </p:txBody>
            </p:sp>
            <p:sp>
              <p:nvSpPr>
                <p:cNvPr id="253" name="53.3"/>
                <p:cNvSpPr txBox="1"/>
                <p:nvPr/>
              </p:nvSpPr>
              <p:spPr>
                <a:xfrm>
                  <a:off x="1642942" y="3487245"/>
                  <a:ext cx="726967"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53.3</a:t>
                  </a:r>
                </a:p>
              </p:txBody>
            </p:sp>
            <p:sp>
              <p:nvSpPr>
                <p:cNvPr id="254" name="55.6"/>
                <p:cNvSpPr txBox="1"/>
                <p:nvPr/>
              </p:nvSpPr>
              <p:spPr>
                <a:xfrm>
                  <a:off x="2947654" y="3131380"/>
                  <a:ext cx="726967"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55.6</a:t>
                  </a:r>
                </a:p>
              </p:txBody>
            </p:sp>
            <p:sp>
              <p:nvSpPr>
                <p:cNvPr id="255" name="66.8"/>
                <p:cNvSpPr txBox="1"/>
                <p:nvPr/>
              </p:nvSpPr>
              <p:spPr>
                <a:xfrm>
                  <a:off x="4343110" y="2433544"/>
                  <a:ext cx="726967"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66.8</a:t>
                  </a:r>
                </a:p>
              </p:txBody>
            </p:sp>
            <p:sp>
              <p:nvSpPr>
                <p:cNvPr id="256" name="121"/>
                <p:cNvSpPr txBox="1"/>
                <p:nvPr/>
              </p:nvSpPr>
              <p:spPr>
                <a:xfrm>
                  <a:off x="5531985" y="1806342"/>
                  <a:ext cx="650965"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121</a:t>
                  </a:r>
                </a:p>
              </p:txBody>
            </p:sp>
            <p:sp>
              <p:nvSpPr>
                <p:cNvPr id="257" name="126"/>
                <p:cNvSpPr txBox="1"/>
                <p:nvPr/>
              </p:nvSpPr>
              <p:spPr>
                <a:xfrm>
                  <a:off x="6836697" y="1078786"/>
                  <a:ext cx="650965"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126</a:t>
                  </a:r>
                </a:p>
              </p:txBody>
            </p:sp>
            <p:sp>
              <p:nvSpPr>
                <p:cNvPr id="258" name="180"/>
                <p:cNvSpPr txBox="1"/>
                <p:nvPr/>
              </p:nvSpPr>
              <p:spPr>
                <a:xfrm>
                  <a:off x="8191591" y="501761"/>
                  <a:ext cx="650965" cy="48390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lvl1pPr>
                    <a:defRPr sz="2400"/>
                  </a:lvl1pPr>
                </a:lstStyle>
                <a:p>
                  <a:r>
                    <a:t>180</a:t>
                  </a:r>
                </a:p>
              </p:txBody>
            </p:sp>
          </p:grpSp>
        </p:grpSp>
        <p:grpSp>
          <p:nvGrpSpPr>
            <p:cNvPr id="264" name="Group"/>
            <p:cNvGrpSpPr/>
            <p:nvPr/>
          </p:nvGrpSpPr>
          <p:grpSpPr>
            <a:xfrm>
              <a:off x="501520" y="-1"/>
              <a:ext cx="9362416" cy="1468849"/>
              <a:chOff x="0" y="0"/>
              <a:chExt cx="9362415" cy="1468847"/>
            </a:xfrm>
          </p:grpSpPr>
          <p:sp>
            <p:nvSpPr>
              <p:cNvPr id="261" name="Line"/>
              <p:cNvSpPr/>
              <p:nvPr/>
            </p:nvSpPr>
            <p:spPr>
              <a:xfrm flipV="1">
                <a:off x="-1" y="-1"/>
                <a:ext cx="9362416" cy="1468848"/>
              </a:xfrm>
              <a:prstGeom prst="line">
                <a:avLst/>
              </a:prstGeom>
              <a:noFill/>
              <a:ln w="25400" cap="flat">
                <a:solidFill>
                  <a:schemeClr val="accent2">
                    <a:lumOff val="-6901"/>
                  </a:schemeClr>
                </a:solidFill>
                <a:prstDash val="solid"/>
                <a:round/>
                <a:tailEnd type="triangle" w="med" len="med"/>
              </a:ln>
              <a:effectLst>
                <a:outerShdw blurRad="38100" dist="20000" dir="5400000" rotWithShape="0">
                  <a:srgbClr val="000000">
                    <a:alpha val="38000"/>
                  </a:srgbClr>
                </a:outerShdw>
              </a:effectLst>
            </p:spPr>
            <p:txBody>
              <a:bodyPr wrap="square" lIns="45718" tIns="45718" rIns="45718" bIns="45718" numCol="1" anchor="t">
                <a:noAutofit/>
              </a:bodyPr>
              <a:lstStyle/>
              <a:p>
                <a:endParaRPr/>
              </a:p>
            </p:txBody>
          </p:sp>
          <p:sp>
            <p:nvSpPr>
              <p:cNvPr id="262" name="Rounded Rectangle"/>
              <p:cNvSpPr/>
              <p:nvPr/>
            </p:nvSpPr>
            <p:spPr>
              <a:xfrm>
                <a:off x="3150864" y="281533"/>
                <a:ext cx="3058720" cy="876999"/>
              </a:xfrm>
              <a:prstGeom prst="roundRect">
                <a:avLst>
                  <a:gd name="adj" fmla="val 21722"/>
                </a:avLst>
              </a:prstGeom>
              <a:solidFill>
                <a:srgbClr val="FFFFFF"/>
              </a:solidFill>
              <a:ln w="25400" cap="flat">
                <a:solidFill>
                  <a:schemeClr val="accent2">
                    <a:lumOff val="-6901"/>
                  </a:schemeClr>
                </a:solidFill>
                <a:prstDash val="solid"/>
                <a:round/>
              </a:ln>
              <a:effectLst/>
            </p:spPr>
            <p:txBody>
              <a:bodyPr wrap="square" lIns="91436" tIns="91436" rIns="91436" bIns="91436" numCol="1" anchor="ctr">
                <a:noAutofit/>
              </a:bodyPr>
              <a:lstStyle/>
              <a:p>
                <a:endParaRPr/>
              </a:p>
            </p:txBody>
          </p:sp>
          <p:sp>
            <p:nvSpPr>
              <p:cNvPr id="263" name="CAGR…"/>
              <p:cNvSpPr txBox="1"/>
              <p:nvPr/>
            </p:nvSpPr>
            <p:spPr>
              <a:xfrm>
                <a:off x="3773914" y="298391"/>
                <a:ext cx="1812617" cy="84327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ctr">
                <a:spAutoFit/>
              </a:bodyPr>
              <a:lstStyle/>
              <a:p>
                <a:pPr algn="ctr">
                  <a:defRPr sz="2200">
                    <a:solidFill>
                      <a:srgbClr val="535353"/>
                    </a:solidFill>
                    <a:latin typeface="Karla"/>
                    <a:ea typeface="Karla"/>
                    <a:cs typeface="Karla"/>
                    <a:sym typeface="Karla"/>
                  </a:defRPr>
                </a:pPr>
                <a:r>
                  <a:t>CAGR</a:t>
                </a:r>
              </a:p>
              <a:p>
                <a:pPr algn="ctr">
                  <a:defRPr sz="2200">
                    <a:solidFill>
                      <a:srgbClr val="535353"/>
                    </a:solidFill>
                    <a:latin typeface="Karla"/>
                    <a:ea typeface="Karla"/>
                    <a:cs typeface="Karla"/>
                    <a:sym typeface="Karla"/>
                  </a:defRPr>
                </a:pPr>
                <a:r>
                  <a:t>15.2%</a:t>
                </a:r>
              </a:p>
            </p:txBody>
          </p:sp>
        </p:grpSp>
      </p:grpSp>
      <p:pic>
        <p:nvPicPr>
          <p:cNvPr id="37" name="Picture 36">
            <a:extLst>
              <a:ext uri="{FF2B5EF4-FFF2-40B4-BE49-F238E27FC236}">
                <a16:creationId xmlns:a16="http://schemas.microsoft.com/office/drawing/2014/main" id="{318E5DEC-A2A8-4037-804F-059E0AF4A356}"/>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706772" y="12895738"/>
            <a:ext cx="2348244" cy="915878"/>
          </a:xfrm>
          <a:prstGeom prst="rect">
            <a:avLst/>
          </a:prstGeom>
        </p:spPr>
      </p:pic>
      <p:pic>
        <p:nvPicPr>
          <p:cNvPr id="38" name="Picture 37">
            <a:extLst>
              <a:ext uri="{FF2B5EF4-FFF2-40B4-BE49-F238E27FC236}">
                <a16:creationId xmlns:a16="http://schemas.microsoft.com/office/drawing/2014/main" id="{5155366C-F07D-4871-BE14-2C5D632E3C4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8984" y="13303155"/>
            <a:ext cx="1289532" cy="320909"/>
          </a:xfrm>
          <a:prstGeom prst="rect">
            <a:avLst/>
          </a:prstGeom>
        </p:spPr>
      </p:pic>
      <p:pic>
        <p:nvPicPr>
          <p:cNvPr id="39" name="Picture 38">
            <a:extLst>
              <a:ext uri="{FF2B5EF4-FFF2-40B4-BE49-F238E27FC236}">
                <a16:creationId xmlns:a16="http://schemas.microsoft.com/office/drawing/2014/main" id="{25764638-CE19-4B5A-A419-F23982792B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766707" y="312009"/>
            <a:ext cx="2302721" cy="1681973"/>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48"/>
                                        </p:tgtEl>
                                        <p:attrNameLst>
                                          <p:attrName>style.visibility</p:attrName>
                                        </p:attrNameLst>
                                      </p:cBhvr>
                                      <p:to>
                                        <p:strVal val="visible"/>
                                      </p:to>
                                    </p:set>
                                    <p:animEffect transition="in" filter="wipe(left)">
                                      <p:cBhvr>
                                        <p:cTn id="7" dur="1000"/>
                                        <p:tgtEl>
                                          <p:spTgt spid="2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47"/>
                                        </p:tgtEl>
                                        <p:attrNameLst>
                                          <p:attrName>style.visibility</p:attrName>
                                        </p:attrNameLst>
                                      </p:cBhvr>
                                      <p:to>
                                        <p:strVal val="visible"/>
                                      </p:to>
                                    </p:set>
                                    <p:animEffect transition="in" filter="wipe(left)">
                                      <p:cBhvr>
                                        <p:cTn id="12" dur="1000"/>
                                        <p:tgtEl>
                                          <p:spTgt spid="2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65"/>
                                        </p:tgtEl>
                                        <p:attrNameLst>
                                          <p:attrName>style.visibility</p:attrName>
                                        </p:attrNameLst>
                                      </p:cBhvr>
                                      <p:to>
                                        <p:strVal val="visible"/>
                                      </p:to>
                                    </p:set>
                                    <p:animEffect transition="in" filter="wipe(left)">
                                      <p:cBhvr>
                                        <p:cTn id="17" dur="1500"/>
                                        <p:tgtEl>
                                          <p:spTgt spid="2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46"/>
                                        </p:tgtEl>
                                        <p:attrNameLst>
                                          <p:attrName>style.visibility</p:attrName>
                                        </p:attrNameLst>
                                      </p:cBhvr>
                                      <p:to>
                                        <p:strVal val="visible"/>
                                      </p:to>
                                    </p:set>
                                    <p:animEffect transition="in" filter="wipe(left)">
                                      <p:cBhvr>
                                        <p:cTn id="22" dur="1500"/>
                                        <p:tgtEl>
                                          <p:spTgt spid="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4" animBg="1" advAuto="0"/>
      <p:bldP spid="247" grpId="2" animBg="1" advAuto="0"/>
      <p:bldP spid="248" grpId="1" animBg="1" advAuto="0"/>
      <p:bldP spid="265" grpId="3"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New Airports to be added to increase the number of operational airports to 250 by 2020"/>
          <p:cNvSpPr txBox="1"/>
          <p:nvPr/>
        </p:nvSpPr>
        <p:spPr>
          <a:xfrm>
            <a:off x="5113337" y="3186110"/>
            <a:ext cx="14155738" cy="576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60350" indent="-260350">
              <a:lnSpc>
                <a:spcPct val="120000"/>
              </a:lnSpc>
              <a:buSzPct val="100000"/>
              <a:buChar char="•"/>
              <a:defRPr sz="2600">
                <a:solidFill>
                  <a:srgbClr val="535353"/>
                </a:solidFill>
                <a:latin typeface="Aleo"/>
                <a:ea typeface="Aleo"/>
                <a:cs typeface="Aleo"/>
                <a:sym typeface="Aleo"/>
              </a:defRPr>
            </a:lvl1pPr>
          </a:lstStyle>
          <a:p>
            <a:r>
              <a:t>New Airports to be added to increase the number of operational airports to 250 by 2020</a:t>
            </a:r>
          </a:p>
        </p:txBody>
      </p:sp>
      <p:sp>
        <p:nvSpPr>
          <p:cNvPr id="268" name="$120 bn investment in airport infrastructure planned"/>
          <p:cNvSpPr txBox="1"/>
          <p:nvPr/>
        </p:nvSpPr>
        <p:spPr>
          <a:xfrm>
            <a:off x="5113337" y="4144962"/>
            <a:ext cx="13052427" cy="5765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60350" indent="-260350">
              <a:lnSpc>
                <a:spcPct val="120000"/>
              </a:lnSpc>
              <a:buSzPct val="100000"/>
              <a:buChar char="•"/>
              <a:defRPr sz="2600">
                <a:solidFill>
                  <a:srgbClr val="535353"/>
                </a:solidFill>
                <a:latin typeface="Aleo"/>
                <a:ea typeface="Aleo"/>
                <a:cs typeface="Aleo"/>
                <a:sym typeface="Aleo"/>
              </a:defRPr>
            </a:lvl1pPr>
          </a:lstStyle>
          <a:p>
            <a:r>
              <a:t>$120 bn investment in airport infrastructure planned</a:t>
            </a:r>
          </a:p>
        </p:txBody>
      </p:sp>
      <p:grpSp>
        <p:nvGrpSpPr>
          <p:cNvPr id="271" name="Group"/>
          <p:cNvGrpSpPr/>
          <p:nvPr/>
        </p:nvGrpSpPr>
        <p:grpSpPr>
          <a:xfrm>
            <a:off x="5113337" y="911222"/>
            <a:ext cx="14155742" cy="1600206"/>
            <a:chOff x="0" y="0"/>
            <a:chExt cx="14155740" cy="1600204"/>
          </a:xfrm>
        </p:grpSpPr>
        <p:sp>
          <p:nvSpPr>
            <p:cNvPr id="269" name="Growth Drivers : Aviation Industry"/>
            <p:cNvSpPr txBox="1"/>
            <p:nvPr/>
          </p:nvSpPr>
          <p:spPr>
            <a:xfrm>
              <a:off x="0" y="0"/>
              <a:ext cx="14155742" cy="1098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lnSpc>
                  <a:spcPct val="120000"/>
                </a:lnSpc>
                <a:defRPr sz="7200">
                  <a:solidFill>
                    <a:srgbClr val="262626"/>
                  </a:solidFill>
                </a:defRPr>
              </a:pPr>
              <a:r>
                <a:t>Growth Drivers : </a:t>
              </a:r>
              <a:r>
                <a:rPr>
                  <a:solidFill>
                    <a:schemeClr val="accent2"/>
                  </a:solidFill>
                </a:rPr>
                <a:t>Aviation Industry</a:t>
              </a:r>
            </a:p>
          </p:txBody>
        </p:sp>
        <p:sp>
          <p:nvSpPr>
            <p:cNvPr id="270" name="Rounded Rectangle"/>
            <p:cNvSpPr/>
            <p:nvPr/>
          </p:nvSpPr>
          <p:spPr>
            <a:xfrm>
              <a:off x="6077375" y="1558673"/>
              <a:ext cx="2000988" cy="41532"/>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defRPr sz="4400">
                  <a:solidFill>
                    <a:schemeClr val="accent1"/>
                  </a:solidFill>
                </a:defRPr>
              </a:pPr>
              <a:endParaRPr/>
            </a:p>
          </p:txBody>
        </p:sp>
      </p:grpSp>
      <p:pic>
        <p:nvPicPr>
          <p:cNvPr id="272" name="image9.png" descr="image9.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611437" y="5419723"/>
            <a:ext cx="19159539" cy="7754942"/>
          </a:xfrm>
          <a:prstGeom prst="rect">
            <a:avLst/>
          </a:prstGeom>
          <a:ln w="12700">
            <a:miter lim="400000"/>
          </a:ln>
        </p:spPr>
      </p:pic>
      <p:pic>
        <p:nvPicPr>
          <p:cNvPr id="8" name="Picture 7">
            <a:extLst>
              <a:ext uri="{FF2B5EF4-FFF2-40B4-BE49-F238E27FC236}">
                <a16:creationId xmlns:a16="http://schemas.microsoft.com/office/drawing/2014/main" id="{F19113AB-CDC9-41CD-8878-3B27DFC57B62}"/>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899494" y="12479641"/>
            <a:ext cx="3169934" cy="1236359"/>
          </a:xfrm>
          <a:prstGeom prst="rect">
            <a:avLst/>
          </a:prstGeom>
        </p:spPr>
      </p:pic>
      <p:pic>
        <p:nvPicPr>
          <p:cNvPr id="9" name="Picture 8">
            <a:extLst>
              <a:ext uri="{FF2B5EF4-FFF2-40B4-BE49-F238E27FC236}">
                <a16:creationId xmlns:a16="http://schemas.microsoft.com/office/drawing/2014/main" id="{44E9F923-BED8-4757-8E22-0EB92DE35C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172906" y="12861926"/>
            <a:ext cx="2416832" cy="601446"/>
          </a:xfrm>
          <a:prstGeom prst="rect">
            <a:avLst/>
          </a:prstGeom>
        </p:spPr>
      </p:pic>
      <p:pic>
        <p:nvPicPr>
          <p:cNvPr id="10" name="Picture 9">
            <a:extLst>
              <a:ext uri="{FF2B5EF4-FFF2-40B4-BE49-F238E27FC236}">
                <a16:creationId xmlns:a16="http://schemas.microsoft.com/office/drawing/2014/main" id="{2FD99DD5-4623-489C-B9E6-26F20DB3B3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7" y="312009"/>
            <a:ext cx="2302721" cy="1681973"/>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67"/>
                                        </p:tgtEl>
                                        <p:attrNameLst>
                                          <p:attrName>style.visibility</p:attrName>
                                        </p:attrNameLst>
                                      </p:cBhvr>
                                      <p:to>
                                        <p:strVal val="visible"/>
                                      </p:to>
                                    </p:set>
                                    <p:animEffect transition="in" filter="wipe(left)">
                                      <p:cBhvr>
                                        <p:cTn id="7" dur="1000"/>
                                        <p:tgtEl>
                                          <p:spTgt spid="2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68"/>
                                        </p:tgtEl>
                                        <p:attrNameLst>
                                          <p:attrName>style.visibility</p:attrName>
                                        </p:attrNameLst>
                                      </p:cBhvr>
                                      <p:to>
                                        <p:strVal val="visible"/>
                                      </p:to>
                                    </p:set>
                                    <p:animEffect transition="in" filter="wipe(left)">
                                      <p:cBhvr>
                                        <p:cTn id="12" dur="1000"/>
                                        <p:tgtEl>
                                          <p:spTgt spid="2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3" nodeType="clickEffect">
                                  <p:stCondLst>
                                    <p:cond delay="0"/>
                                  </p:stCondLst>
                                  <p:iterate>
                                    <p:tmAbs val="0"/>
                                  </p:iterate>
                                  <p:childTnLst>
                                    <p:set>
                                      <p:cBhvr>
                                        <p:cTn id="16" fill="hold"/>
                                        <p:tgtEl>
                                          <p:spTgt spid="272"/>
                                        </p:tgtEl>
                                        <p:attrNameLst>
                                          <p:attrName>style.visibility</p:attrName>
                                        </p:attrNameLst>
                                      </p:cBhvr>
                                      <p:to>
                                        <p:strVal val="visible"/>
                                      </p:to>
                                    </p:set>
                                    <p:animEffect transition="in" filter="wipe(down)">
                                      <p:cBhvr>
                                        <p:cTn id="1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1" animBg="1" advAuto="0"/>
      <p:bldP spid="268" grpId="2" animBg="1" advAuto="0"/>
      <p:bldP spid="272" grpId="3"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 name="Group"/>
          <p:cNvGrpSpPr/>
          <p:nvPr/>
        </p:nvGrpSpPr>
        <p:grpSpPr>
          <a:xfrm>
            <a:off x="3138488" y="225425"/>
            <a:ext cx="19121441" cy="1422402"/>
            <a:chOff x="0" y="0"/>
            <a:chExt cx="19121440" cy="1422401"/>
          </a:xfrm>
        </p:grpSpPr>
        <p:sp>
          <p:nvSpPr>
            <p:cNvPr id="274" name="Growth Drivers : Port &amp; Shipping Industry"/>
            <p:cNvSpPr txBox="1"/>
            <p:nvPr/>
          </p:nvSpPr>
          <p:spPr>
            <a:xfrm>
              <a:off x="0" y="0"/>
              <a:ext cx="19121441" cy="109866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lvl="1" indent="457200">
                <a:lnSpc>
                  <a:spcPct val="120000"/>
                </a:lnSpc>
                <a:defRPr sz="7200">
                  <a:solidFill>
                    <a:srgbClr val="262626"/>
                  </a:solidFill>
                </a:defRPr>
              </a:pPr>
              <a:r>
                <a:t>Growth Drivers : </a:t>
              </a:r>
              <a:r>
                <a:rPr>
                  <a:solidFill>
                    <a:schemeClr val="accent2"/>
                  </a:solidFill>
                </a:rPr>
                <a:t>Port &amp; Shipping Industry</a:t>
              </a:r>
            </a:p>
          </p:txBody>
        </p:sp>
        <p:sp>
          <p:nvSpPr>
            <p:cNvPr id="275" name="Rounded Rectangle"/>
            <p:cNvSpPr/>
            <p:nvPr/>
          </p:nvSpPr>
          <p:spPr>
            <a:xfrm>
              <a:off x="6824917" y="1380866"/>
              <a:ext cx="2000762" cy="41536"/>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lgn="just">
                <a:defRPr sz="4400">
                  <a:solidFill>
                    <a:schemeClr val="accent1"/>
                  </a:solidFill>
                </a:defRPr>
              </a:pPr>
              <a:endParaRPr/>
            </a:p>
          </p:txBody>
        </p:sp>
      </p:grpSp>
      <p:pic>
        <p:nvPicPr>
          <p:cNvPr id="277" name="image10.png" descr="image10.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616323" y="6359523"/>
            <a:ext cx="17149766" cy="6954841"/>
          </a:xfrm>
          <a:prstGeom prst="rect">
            <a:avLst/>
          </a:prstGeom>
          <a:ln w="12700">
            <a:miter lim="400000"/>
          </a:ln>
        </p:spPr>
      </p:pic>
      <p:sp>
        <p:nvSpPr>
          <p:cNvPr id="278" name="The Government launched the ambitious Sagarmala Programme in March 2017, with the vision of port-led development and growth of logistics-intensive industries."/>
          <p:cNvSpPr txBox="1"/>
          <p:nvPr/>
        </p:nvSpPr>
        <p:spPr>
          <a:xfrm>
            <a:off x="4173537" y="2043110"/>
            <a:ext cx="16949738"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The Government launched the ambitious Sagarmala Programme in March 2017, with the vision of port-led development and growth of logistics-intensive industries.</a:t>
            </a:r>
          </a:p>
        </p:txBody>
      </p:sp>
      <p:sp>
        <p:nvSpPr>
          <p:cNvPr id="279" name="Under Sagarmala Programme, $ 123 bn would be invested across 415 projects across the following identified components:"/>
          <p:cNvSpPr txBox="1"/>
          <p:nvPr/>
        </p:nvSpPr>
        <p:spPr>
          <a:xfrm>
            <a:off x="4173535" y="3209924"/>
            <a:ext cx="16508415"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Under Sagarmala Programme, $ 123 bn would be invested across 415 projects across the following identified components:</a:t>
            </a:r>
          </a:p>
        </p:txBody>
      </p:sp>
      <p:sp>
        <p:nvSpPr>
          <p:cNvPr id="280" name="The projects identified under Sagarmala Programme is expected to mobilize over 61.6 bn of infrastructure investment"/>
          <p:cNvSpPr txBox="1"/>
          <p:nvPr/>
        </p:nvSpPr>
        <p:spPr>
          <a:xfrm>
            <a:off x="4173537" y="5292725"/>
            <a:ext cx="15817852"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The projects identified under Sagarmala Programme is expected to mobilize over 61.6 bn of infrastructure investment</a:t>
            </a:r>
          </a:p>
        </p:txBody>
      </p:sp>
      <p:sp>
        <p:nvSpPr>
          <p:cNvPr id="281" name="Port Modernization and New Port Development"/>
          <p:cNvSpPr txBox="1"/>
          <p:nvPr/>
        </p:nvSpPr>
        <p:spPr>
          <a:xfrm>
            <a:off x="5046661" y="4143373"/>
            <a:ext cx="7204079"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Port Modernization and New Port Development                  </a:t>
            </a:r>
          </a:p>
        </p:txBody>
      </p:sp>
      <p:sp>
        <p:nvSpPr>
          <p:cNvPr id="282" name="Port Connectivity Enhancement"/>
          <p:cNvSpPr txBox="1"/>
          <p:nvPr/>
        </p:nvSpPr>
        <p:spPr>
          <a:xfrm>
            <a:off x="14311312" y="4127498"/>
            <a:ext cx="4789402"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a:spAutoFit/>
          </a:bodyPr>
          <a:lstStyle>
            <a:lvl1pPr marL="239710" indent="-239710">
              <a:lnSpc>
                <a:spcPct val="120000"/>
              </a:lnSpc>
              <a:buSzPct val="100000"/>
              <a:buChar char="•"/>
              <a:defRPr sz="2400">
                <a:solidFill>
                  <a:srgbClr val="535353"/>
                </a:solidFill>
                <a:latin typeface="Aleo"/>
                <a:ea typeface="Aleo"/>
                <a:cs typeface="Aleo"/>
                <a:sym typeface="Aleo"/>
              </a:defRPr>
            </a:lvl1pPr>
          </a:lstStyle>
          <a:p>
            <a:r>
              <a:t> Port Connectivity Enhancement</a:t>
            </a:r>
          </a:p>
        </p:txBody>
      </p:sp>
      <p:sp>
        <p:nvSpPr>
          <p:cNvPr id="283" name="Port-Linked Industrialization"/>
          <p:cNvSpPr txBox="1"/>
          <p:nvPr/>
        </p:nvSpPr>
        <p:spPr>
          <a:xfrm>
            <a:off x="5032373" y="4254500"/>
            <a:ext cx="4160505"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6" tIns="91436" rIns="91436" bIns="91436">
            <a:spAutoFit/>
          </a:bodyPr>
          <a:lstStyle/>
          <a:p>
            <a:pPr marL="119062" indent="-119062">
              <a:lnSpc>
                <a:spcPct val="120000"/>
              </a:lnSpc>
              <a:defRPr sz="2400">
                <a:solidFill>
                  <a:srgbClr val="535353"/>
                </a:solidFill>
                <a:latin typeface="Aleo"/>
                <a:ea typeface="Aleo"/>
                <a:cs typeface="Aleo"/>
                <a:sym typeface="Aleo"/>
              </a:defRPr>
            </a:pPr>
            <a:endParaRPr/>
          </a:p>
          <a:p>
            <a:pPr marL="119062" indent="-119062">
              <a:lnSpc>
                <a:spcPct val="120000"/>
              </a:lnSpc>
              <a:buSzPct val="100000"/>
              <a:buChar char="•"/>
              <a:defRPr sz="2400">
                <a:solidFill>
                  <a:srgbClr val="535353"/>
                </a:solidFill>
                <a:latin typeface="Aleo"/>
                <a:ea typeface="Aleo"/>
                <a:cs typeface="Aleo"/>
                <a:sym typeface="Aleo"/>
              </a:defRPr>
            </a:pPr>
            <a:r>
              <a:t> Port-Linked Industrialization</a:t>
            </a:r>
          </a:p>
        </p:txBody>
      </p:sp>
      <p:sp>
        <p:nvSpPr>
          <p:cNvPr id="284" name="Coastal Community Development"/>
          <p:cNvSpPr txBox="1"/>
          <p:nvPr/>
        </p:nvSpPr>
        <p:spPr>
          <a:xfrm>
            <a:off x="14338300" y="4735512"/>
            <a:ext cx="6651625" cy="5511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lvl1pPr marL="360360" indent="-360360">
              <a:buSzPct val="100000"/>
              <a:buChar char="•"/>
              <a:defRPr sz="2400">
                <a:solidFill>
                  <a:srgbClr val="535353"/>
                </a:solidFill>
                <a:latin typeface="Aleo"/>
                <a:ea typeface="Aleo"/>
                <a:cs typeface="Aleo"/>
                <a:sym typeface="Aleo"/>
              </a:defRPr>
            </a:lvl1pPr>
          </a:lstStyle>
          <a:p>
            <a:r>
              <a:t>Coastal Community Development</a:t>
            </a:r>
          </a:p>
        </p:txBody>
      </p:sp>
      <p:pic>
        <p:nvPicPr>
          <p:cNvPr id="13" name="Picture 12">
            <a:extLst>
              <a:ext uri="{FF2B5EF4-FFF2-40B4-BE49-F238E27FC236}">
                <a16:creationId xmlns:a16="http://schemas.microsoft.com/office/drawing/2014/main" id="{E8C70CE8-F2D4-45DB-ABA8-DAF5D3BE5CA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4" name="Picture 13">
            <a:extLst>
              <a:ext uri="{FF2B5EF4-FFF2-40B4-BE49-F238E27FC236}">
                <a16:creationId xmlns:a16="http://schemas.microsoft.com/office/drawing/2014/main" id="{BBE6FC73-BA98-4C31-B72A-1E6C75B872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5" name="Picture 14">
            <a:extLst>
              <a:ext uri="{FF2B5EF4-FFF2-40B4-BE49-F238E27FC236}">
                <a16:creationId xmlns:a16="http://schemas.microsoft.com/office/drawing/2014/main" id="{161425E2-E28B-4EA6-8FC9-8626ACCB84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78"/>
                                        </p:tgtEl>
                                        <p:attrNameLst>
                                          <p:attrName>style.visibility</p:attrName>
                                        </p:attrNameLst>
                                      </p:cBhvr>
                                      <p:to>
                                        <p:strVal val="visible"/>
                                      </p:to>
                                    </p:set>
                                    <p:animEffect transition="in" filter="wipe(left)">
                                      <p:cBhvr>
                                        <p:cTn id="7" dur="1000"/>
                                        <p:tgtEl>
                                          <p:spTgt spid="2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79"/>
                                        </p:tgtEl>
                                        <p:attrNameLst>
                                          <p:attrName>style.visibility</p:attrName>
                                        </p:attrNameLst>
                                      </p:cBhvr>
                                      <p:to>
                                        <p:strVal val="visible"/>
                                      </p:to>
                                    </p:set>
                                    <p:animEffect transition="in" filter="wipe(left)">
                                      <p:cBhvr>
                                        <p:cTn id="12" dur="10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81"/>
                                        </p:tgtEl>
                                        <p:attrNameLst>
                                          <p:attrName>style.visibility</p:attrName>
                                        </p:attrNameLst>
                                      </p:cBhvr>
                                      <p:to>
                                        <p:strVal val="visible"/>
                                      </p:to>
                                    </p:set>
                                    <p:animEffect transition="in" filter="wipe(left)">
                                      <p:cBhvr>
                                        <p:cTn id="17" dur="1000"/>
                                        <p:tgtEl>
                                          <p:spTgt spid="2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4" nodeType="clickEffect">
                                  <p:stCondLst>
                                    <p:cond delay="0"/>
                                  </p:stCondLst>
                                  <p:iterate>
                                    <p:tmAbs val="0"/>
                                  </p:iterate>
                                  <p:childTnLst>
                                    <p:set>
                                      <p:cBhvr>
                                        <p:cTn id="21" fill="hold"/>
                                        <p:tgtEl>
                                          <p:spTgt spid="282"/>
                                        </p:tgtEl>
                                        <p:attrNameLst>
                                          <p:attrName>style.visibility</p:attrName>
                                        </p:attrNameLst>
                                      </p:cBhvr>
                                      <p:to>
                                        <p:strVal val="visible"/>
                                      </p:to>
                                    </p:set>
                                    <p:animEffect transition="in" filter="wipe(left)">
                                      <p:cBhvr>
                                        <p:cTn id="22" dur="1000"/>
                                        <p:tgtEl>
                                          <p:spTgt spid="28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5" nodeType="clickEffect">
                                  <p:stCondLst>
                                    <p:cond delay="0"/>
                                  </p:stCondLst>
                                  <p:iterate>
                                    <p:tmAbs val="0"/>
                                  </p:iterate>
                                  <p:childTnLst>
                                    <p:set>
                                      <p:cBhvr>
                                        <p:cTn id="26" fill="hold"/>
                                        <p:tgtEl>
                                          <p:spTgt spid="283"/>
                                        </p:tgtEl>
                                        <p:attrNameLst>
                                          <p:attrName>style.visibility</p:attrName>
                                        </p:attrNameLst>
                                      </p:cBhvr>
                                      <p:to>
                                        <p:strVal val="visible"/>
                                      </p:to>
                                    </p:set>
                                    <p:animEffect transition="in" filter="wipe(left)">
                                      <p:cBhvr>
                                        <p:cTn id="27" dur="1000"/>
                                        <p:tgtEl>
                                          <p:spTgt spid="28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6" nodeType="clickEffect">
                                  <p:stCondLst>
                                    <p:cond delay="0"/>
                                  </p:stCondLst>
                                  <p:iterate>
                                    <p:tmAbs val="0"/>
                                  </p:iterate>
                                  <p:childTnLst>
                                    <p:set>
                                      <p:cBhvr>
                                        <p:cTn id="31" fill="hold"/>
                                        <p:tgtEl>
                                          <p:spTgt spid="284"/>
                                        </p:tgtEl>
                                        <p:attrNameLst>
                                          <p:attrName>style.visibility</p:attrName>
                                        </p:attrNameLst>
                                      </p:cBhvr>
                                      <p:to>
                                        <p:strVal val="visible"/>
                                      </p:to>
                                    </p:set>
                                    <p:animEffect transition="in" filter="wipe(left)">
                                      <p:cBhvr>
                                        <p:cTn id="32" dur="1000"/>
                                        <p:tgtEl>
                                          <p:spTgt spid="28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7" nodeType="clickEffect">
                                  <p:stCondLst>
                                    <p:cond delay="0"/>
                                  </p:stCondLst>
                                  <p:iterate>
                                    <p:tmAbs val="0"/>
                                  </p:iterate>
                                  <p:childTnLst>
                                    <p:set>
                                      <p:cBhvr>
                                        <p:cTn id="36" fill="hold"/>
                                        <p:tgtEl>
                                          <p:spTgt spid="280"/>
                                        </p:tgtEl>
                                        <p:attrNameLst>
                                          <p:attrName>style.visibility</p:attrName>
                                        </p:attrNameLst>
                                      </p:cBhvr>
                                      <p:to>
                                        <p:strVal val="visible"/>
                                      </p:to>
                                    </p:set>
                                    <p:animEffect transition="in" filter="wipe(left)">
                                      <p:cBhvr>
                                        <p:cTn id="37" dur="1000"/>
                                        <p:tgtEl>
                                          <p:spTgt spid="28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8" nodeType="clickEffect">
                                  <p:stCondLst>
                                    <p:cond delay="0"/>
                                  </p:stCondLst>
                                  <p:iterate>
                                    <p:tmAbs val="0"/>
                                  </p:iterate>
                                  <p:childTnLst>
                                    <p:set>
                                      <p:cBhvr>
                                        <p:cTn id="41" fill="hold"/>
                                        <p:tgtEl>
                                          <p:spTgt spid="277"/>
                                        </p:tgtEl>
                                        <p:attrNameLst>
                                          <p:attrName>style.visibility</p:attrName>
                                        </p:attrNameLst>
                                      </p:cBhvr>
                                      <p:to>
                                        <p:strVal val="visible"/>
                                      </p:to>
                                    </p:set>
                                    <p:animEffect transition="in" filter="wipe(down)">
                                      <p:cBhvr>
                                        <p:cTn id="42" dur="10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8" animBg="1" advAuto="0"/>
      <p:bldP spid="278" grpId="1" animBg="1" advAuto="0"/>
      <p:bldP spid="279" grpId="2" animBg="1" advAuto="0"/>
      <p:bldP spid="280" grpId="7" animBg="1" advAuto="0"/>
      <p:bldP spid="281" grpId="3" animBg="1" advAuto="0"/>
      <p:bldP spid="282" grpId="4" animBg="1" advAuto="0"/>
      <p:bldP spid="283" grpId="5" animBg="1" advAuto="0"/>
      <p:bldP spid="284" grpId="6"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Infrastructure…"/>
          <p:cNvSpPr txBox="1"/>
          <p:nvPr/>
        </p:nvSpPr>
        <p:spPr>
          <a:xfrm>
            <a:off x="3351210" y="1984375"/>
            <a:ext cx="12836529"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nSpc>
                <a:spcPct val="120000"/>
              </a:lnSpc>
              <a:defRPr sz="2400">
                <a:solidFill>
                  <a:srgbClr val="535353"/>
                </a:solidFill>
                <a:latin typeface="Aleo"/>
                <a:ea typeface="Aleo"/>
                <a:cs typeface="Aleo"/>
                <a:sym typeface="Aleo"/>
              </a:defRPr>
            </a:pPr>
            <a:r>
              <a:t>Infrastructure</a:t>
            </a:r>
          </a:p>
          <a:p>
            <a:pPr>
              <a:lnSpc>
                <a:spcPct val="120000"/>
              </a:lnSpc>
              <a:defRPr sz="2400">
                <a:solidFill>
                  <a:srgbClr val="535353"/>
                </a:solidFill>
                <a:latin typeface="Aleo"/>
                <a:ea typeface="Aleo"/>
                <a:cs typeface="Aleo"/>
                <a:sym typeface="Aleo"/>
              </a:defRPr>
            </a:pPr>
            <a:r>
              <a:t>$ 200 bn is expected to be spent on medical infrastructure by 2024</a:t>
            </a:r>
          </a:p>
        </p:txBody>
      </p:sp>
      <p:sp>
        <p:nvSpPr>
          <p:cNvPr id="287" name="Rising disposable income…"/>
          <p:cNvSpPr txBox="1"/>
          <p:nvPr/>
        </p:nvSpPr>
        <p:spPr>
          <a:xfrm>
            <a:off x="3254375" y="4857750"/>
            <a:ext cx="16484600"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nSpc>
                <a:spcPct val="120000"/>
              </a:lnSpc>
              <a:defRPr sz="2400">
                <a:solidFill>
                  <a:srgbClr val="535353"/>
                </a:solidFill>
                <a:latin typeface="Aleo"/>
                <a:ea typeface="Aleo"/>
                <a:cs typeface="Aleo"/>
                <a:sym typeface="Aleo"/>
              </a:defRPr>
            </a:pPr>
            <a:r>
              <a:t>Rising disposable income</a:t>
            </a:r>
          </a:p>
          <a:p>
            <a:pPr>
              <a:lnSpc>
                <a:spcPct val="120000"/>
              </a:lnSpc>
              <a:defRPr sz="2400">
                <a:solidFill>
                  <a:srgbClr val="535353"/>
                </a:solidFill>
                <a:latin typeface="Aleo"/>
                <a:ea typeface="Aleo"/>
                <a:cs typeface="Aleo"/>
                <a:sym typeface="Aleo"/>
              </a:defRPr>
            </a:pPr>
            <a:r>
              <a:t>Growing middle-class and increased insurance penetration would lead to a steep rise in annual earnings of Indians</a:t>
            </a:r>
          </a:p>
        </p:txBody>
      </p:sp>
      <p:sp>
        <p:nvSpPr>
          <p:cNvPr id="288" name="Health &amp; wellness centre…"/>
          <p:cNvSpPr txBox="1"/>
          <p:nvPr/>
        </p:nvSpPr>
        <p:spPr>
          <a:xfrm>
            <a:off x="3367087" y="3433762"/>
            <a:ext cx="13158788" cy="9931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6" tIns="91436" rIns="91436" bIns="91436">
            <a:spAutoFit/>
          </a:bodyPr>
          <a:lstStyle/>
          <a:p>
            <a:pPr>
              <a:lnSpc>
                <a:spcPct val="120000"/>
              </a:lnSpc>
              <a:defRPr sz="2400">
                <a:solidFill>
                  <a:srgbClr val="535353"/>
                </a:solidFill>
                <a:latin typeface="Aleo"/>
                <a:ea typeface="Aleo"/>
                <a:cs typeface="Aleo"/>
                <a:sym typeface="Aleo"/>
              </a:defRPr>
            </a:pPr>
            <a:r>
              <a:t>Health &amp; wellness centre</a:t>
            </a:r>
          </a:p>
          <a:p>
            <a:pPr>
              <a:lnSpc>
                <a:spcPct val="120000"/>
              </a:lnSpc>
              <a:defRPr sz="2400">
                <a:solidFill>
                  <a:srgbClr val="535353"/>
                </a:solidFill>
                <a:latin typeface="Aleo"/>
                <a:ea typeface="Aleo"/>
                <a:cs typeface="Aleo"/>
                <a:sym typeface="Aleo"/>
              </a:defRPr>
            </a:pPr>
            <a:r>
              <a:t>150,000 centre with a budget of $ 1.8 bn will make the healthcare system more accessible</a:t>
            </a:r>
          </a:p>
        </p:txBody>
      </p:sp>
      <p:grpSp>
        <p:nvGrpSpPr>
          <p:cNvPr id="291" name="Group"/>
          <p:cNvGrpSpPr/>
          <p:nvPr/>
        </p:nvGrpSpPr>
        <p:grpSpPr>
          <a:xfrm>
            <a:off x="3386137" y="295271"/>
            <a:ext cx="14155742" cy="1352559"/>
            <a:chOff x="0" y="0"/>
            <a:chExt cx="14155740" cy="1352557"/>
          </a:xfrm>
        </p:grpSpPr>
        <p:sp>
          <p:nvSpPr>
            <p:cNvPr id="289" name="Growth Drivers : Healthcare"/>
            <p:cNvSpPr txBox="1"/>
            <p:nvPr/>
          </p:nvSpPr>
          <p:spPr>
            <a:xfrm>
              <a:off x="0" y="-1"/>
              <a:ext cx="14155742" cy="10986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6" tIns="91436" rIns="91436" bIns="91436" numCol="1" anchor="t">
              <a:spAutoFit/>
            </a:bodyPr>
            <a:lstStyle/>
            <a:p>
              <a:pPr>
                <a:defRPr sz="7200">
                  <a:solidFill>
                    <a:srgbClr val="262626"/>
                  </a:solidFill>
                </a:defRPr>
              </a:pPr>
              <a:r>
                <a:t>Growth Drivers : </a:t>
              </a:r>
              <a:r>
                <a:rPr>
                  <a:solidFill>
                    <a:schemeClr val="accent2"/>
                  </a:solidFill>
                </a:rPr>
                <a:t>Healthcare</a:t>
              </a:r>
            </a:p>
          </p:txBody>
        </p:sp>
        <p:sp>
          <p:nvSpPr>
            <p:cNvPr id="290" name="Rounded Rectangle"/>
            <p:cNvSpPr/>
            <p:nvPr/>
          </p:nvSpPr>
          <p:spPr>
            <a:xfrm>
              <a:off x="7110100" y="1311017"/>
              <a:ext cx="2000986" cy="41541"/>
            </a:xfrm>
            <a:prstGeom prst="roundRect">
              <a:avLst>
                <a:gd name="adj" fmla="val 50000"/>
              </a:avLst>
            </a:prstGeom>
            <a:solidFill>
              <a:schemeClr val="accent2"/>
            </a:solidFill>
            <a:ln w="12700" cap="flat">
              <a:noFill/>
              <a:miter lim="400000"/>
            </a:ln>
            <a:effectLst/>
          </p:spPr>
          <p:txBody>
            <a:bodyPr wrap="square" lIns="91436" tIns="91436" rIns="91436" bIns="91436" numCol="1" anchor="ctr">
              <a:noAutofit/>
            </a:bodyPr>
            <a:lstStyle/>
            <a:p>
              <a:pPr algn="just">
                <a:defRPr sz="4400">
                  <a:solidFill>
                    <a:schemeClr val="accent1"/>
                  </a:solidFill>
                </a:defRPr>
              </a:pPr>
              <a:endParaRPr/>
            </a:p>
          </p:txBody>
        </p:sp>
      </p:grpSp>
      <p:pic>
        <p:nvPicPr>
          <p:cNvPr id="292" name="image11.png" descr="image11.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167060" y="6353173"/>
            <a:ext cx="18048293" cy="7010404"/>
          </a:xfrm>
          <a:prstGeom prst="rect">
            <a:avLst/>
          </a:prstGeom>
          <a:ln w="12700">
            <a:miter lim="400000"/>
          </a:ln>
        </p:spPr>
      </p:pic>
      <p:pic>
        <p:nvPicPr>
          <p:cNvPr id="9" name="Picture 8">
            <a:extLst>
              <a:ext uri="{FF2B5EF4-FFF2-40B4-BE49-F238E27FC236}">
                <a16:creationId xmlns:a16="http://schemas.microsoft.com/office/drawing/2014/main" id="{17D66244-EB6E-424A-9AF4-7484DA4D314C}"/>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95213" y="12678021"/>
            <a:ext cx="2546325" cy="993135"/>
          </a:xfrm>
          <a:prstGeom prst="rect">
            <a:avLst/>
          </a:prstGeom>
        </p:spPr>
      </p:pic>
      <p:pic>
        <p:nvPicPr>
          <p:cNvPr id="10" name="Picture 9">
            <a:extLst>
              <a:ext uri="{FF2B5EF4-FFF2-40B4-BE49-F238E27FC236}">
                <a16:creationId xmlns:a16="http://schemas.microsoft.com/office/drawing/2014/main" id="{A67BE394-1649-4889-B49C-76FFEB6B87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486" y="13117533"/>
            <a:ext cx="1581881" cy="393662"/>
          </a:xfrm>
          <a:prstGeom prst="rect">
            <a:avLst/>
          </a:prstGeom>
        </p:spPr>
      </p:pic>
      <p:pic>
        <p:nvPicPr>
          <p:cNvPr id="11" name="Picture 10">
            <a:extLst>
              <a:ext uri="{FF2B5EF4-FFF2-40B4-BE49-F238E27FC236}">
                <a16:creationId xmlns:a16="http://schemas.microsoft.com/office/drawing/2014/main" id="{6B79F320-526D-4ECD-99AB-052E4468DD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766708" y="295206"/>
            <a:ext cx="2105222" cy="1537714"/>
          </a:xfrm>
          <a:prstGeom prst="rect">
            <a:avLst/>
          </a:prstGeom>
        </p:spPr>
      </p:pic>
    </p:spTree>
  </p:cSld>
  <p:clrMapOvr>
    <a:masterClrMapping/>
  </p:clrMapOvr>
  <mc:AlternateContent xmlns:mc="http://schemas.openxmlformats.org/markup-compatibility/2006" xmlns:p14="http://schemas.microsoft.com/office/powerpoint/2010/main">
    <mc:Choice Requires="p14">
      <p:transition>
        <p:wipe/>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286"/>
                                        </p:tgtEl>
                                        <p:attrNameLst>
                                          <p:attrName>style.visibility</p:attrName>
                                        </p:attrNameLst>
                                      </p:cBhvr>
                                      <p:to>
                                        <p:strVal val="visible"/>
                                      </p:to>
                                    </p:set>
                                    <p:animEffect transition="in" filter="wipe(left)">
                                      <p:cBhvr>
                                        <p:cTn id="7" dur="1000"/>
                                        <p:tgtEl>
                                          <p:spTgt spid="2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288"/>
                                        </p:tgtEl>
                                        <p:attrNameLst>
                                          <p:attrName>style.visibility</p:attrName>
                                        </p:attrNameLst>
                                      </p:cBhvr>
                                      <p:to>
                                        <p:strVal val="visible"/>
                                      </p:to>
                                    </p:set>
                                    <p:animEffect transition="in" filter="wipe(left)">
                                      <p:cBhvr>
                                        <p:cTn id="12" dur="1000"/>
                                        <p:tgtEl>
                                          <p:spTgt spid="28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3" nodeType="clickEffect">
                                  <p:stCondLst>
                                    <p:cond delay="0"/>
                                  </p:stCondLst>
                                  <p:iterate>
                                    <p:tmAbs val="0"/>
                                  </p:iterate>
                                  <p:childTnLst>
                                    <p:set>
                                      <p:cBhvr>
                                        <p:cTn id="16" fill="hold"/>
                                        <p:tgtEl>
                                          <p:spTgt spid="287"/>
                                        </p:tgtEl>
                                        <p:attrNameLst>
                                          <p:attrName>style.visibility</p:attrName>
                                        </p:attrNameLst>
                                      </p:cBhvr>
                                      <p:to>
                                        <p:strVal val="visible"/>
                                      </p:to>
                                    </p:set>
                                    <p:animEffect transition="in" filter="wipe(left)">
                                      <p:cBhvr>
                                        <p:cTn id="17" dur="1000"/>
                                        <p:tgtEl>
                                          <p:spTgt spid="28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4" nodeType="clickEffect">
                                  <p:stCondLst>
                                    <p:cond delay="0"/>
                                  </p:stCondLst>
                                  <p:iterate>
                                    <p:tmAbs val="0"/>
                                  </p:iterate>
                                  <p:childTnLst>
                                    <p:set>
                                      <p:cBhvr>
                                        <p:cTn id="21" fill="hold"/>
                                        <p:tgtEl>
                                          <p:spTgt spid="292"/>
                                        </p:tgtEl>
                                        <p:attrNameLst>
                                          <p:attrName>style.visibility</p:attrName>
                                        </p:attrNameLst>
                                      </p:cBhvr>
                                      <p:to>
                                        <p:strVal val="visible"/>
                                      </p:to>
                                    </p:set>
                                    <p:animEffect transition="in" filter="wipe(down)">
                                      <p:cBhvr>
                                        <p:cTn id="22" dur="1000"/>
                                        <p:tgtEl>
                                          <p:spTgt spid="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 grpId="1" animBg="1" advAuto="0"/>
      <p:bldP spid="287" grpId="3" animBg="1" advAuto="0"/>
      <p:bldP spid="288" grpId="2" animBg="1" advAuto="0"/>
      <p:bldP spid="292" grpId="4" animBg="1" advAuto="0"/>
    </p:bld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92D050"/>
      </a:accent1>
      <a:accent2>
        <a:srgbClr val="00B050"/>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92D050"/>
      </a:accent1>
      <a:accent2>
        <a:srgbClr val="00B050"/>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6" tIns="91436" rIns="91436" bIns="91436"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50</TotalTime>
  <Words>1908</Words>
  <Application>Microsoft Office PowerPoint</Application>
  <PresentationFormat>Custom</PresentationFormat>
  <Paragraphs>145</Paragraphs>
  <Slides>22</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Aleo</vt:lpstr>
      <vt:lpstr>Arial</vt:lpstr>
      <vt:lpstr>Calibri</vt:lpstr>
      <vt:lpstr>Karla</vt:lpstr>
      <vt:lpstr>Lato Bold</vt:lpstr>
      <vt:lpstr>Roboto</vt:lpstr>
      <vt:lpstr>Source Sans Pro</vt:lpstr>
      <vt:lpstr>Source Sans Pro Semibold</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Gourav Srivatsav</dc:creator>
  <cp:lastModifiedBy>Gourav Srivatsav</cp:lastModifiedBy>
  <cp:revision>11</cp:revision>
  <dcterms:modified xsi:type="dcterms:W3CDTF">2019-04-04T07:31:15Z</dcterms:modified>
</cp:coreProperties>
</file>